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353" r:id="rId5"/>
    <p:sldId id="372" r:id="rId6"/>
    <p:sldId id="360" r:id="rId7"/>
    <p:sldId id="366" r:id="rId8"/>
    <p:sldId id="371" r:id="rId9"/>
    <p:sldId id="356" r:id="rId10"/>
    <p:sldId id="369" r:id="rId11"/>
    <p:sldId id="333" r:id="rId12"/>
    <p:sldId id="358" r:id="rId13"/>
    <p:sldId id="365" r:id="rId14"/>
    <p:sldId id="359" r:id="rId1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0D1809-9E5E-C0A4-1460-ADEE8D51E25A}" name="Monika Wernli" initials="MW" userId="S::monika.wernli@pronatura.ch::c9dcf6f9-8908-42c4-8deb-7d115996773c" providerId="AD"/>
  <p188:author id="{58519D17-70B2-7733-7409-1A094CE5579B}" name="Léo Constantin" initials="LC" userId="S::leo.constantin@pronatura.ch::0009cb75-002c-4829-b127-a73c10ea1f4a" providerId="AD"/>
  <p188:author id="{49180735-97E7-D9BA-ED02-A8C12204E7F1}" name="Elena Strozzi" initials="ES" userId="S::elena.strozzi@pronatura.ch::1e5983b8-9e23-4cf6-bba9-87de38bea1ea" providerId="AD"/>
  <p188:author id="{B7C2009B-C640-8675-41CC-1F663EEAB45D}" name="Lesly Helbling" initials="LH" userId="S::lesly.helbling@pronatura.ch::fa2c31db-9f8e-4bef-895f-527231cf044e" providerId="AD"/>
  <p188:author id="{6718E8AC-642C-A79B-8443-A7A2892F3188}" name="Andreas Freuler" initials="AF" userId="S::andreas.freuler@pronatura.ch::d678e4e7-4c5d-4972-a57b-bafb7b1eaa09" providerId="AD"/>
  <p188:author id="{3A3980E4-3250-CDC7-3450-191B71827D44}" name="Evelyn Kamber" initials="EK" userId="S::evelyn.kamber@pronatura.ch::4484b2c9-e422-478e-98c1-a6bc5447e7e4" providerId="AD"/>
  <p188:author id="{68AAF2E8-32FA-BBD5-841D-8AA591D906AF}" name="Rahel Boss" initials="RB" userId="S::rahel.boss@pronatura.ch::7eda180a-b9d2-44c8-8c0b-85f50dfae1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B32"/>
    <a:srgbClr val="E8BD83"/>
    <a:srgbClr val="E1EE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774" autoAdjust="0"/>
  </p:normalViewPr>
  <p:slideViewPr>
    <p:cSldViewPr snapToGrid="0">
      <p:cViewPr varScale="1">
        <p:scale>
          <a:sx n="80" d="100"/>
          <a:sy n="80" d="100"/>
        </p:scale>
        <p:origin x="132" y="5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61DC4-B641-4D75-874A-BF4346EA6F93}" type="datetimeFigureOut">
              <a:rPr lang="de-CH" smtClean="0"/>
              <a:t>29.08.2024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FBC03-39F3-43AB-8DC5-10764E24362C}" type="slidenum">
              <a:rPr lang="de-CH" smtClean="0"/>
              <a:t>‹Nr.›</a:t>
            </a:fld>
            <a:endParaRPr lang="de-CH"/>
          </a:p>
        </p:txBody>
      </p:sp>
    </p:spTree>
    <p:extLst>
      <p:ext uri="{BB962C8B-B14F-4D97-AF65-F5344CB8AC3E}">
        <p14:creationId xmlns:p14="http://schemas.microsoft.com/office/powerpoint/2010/main" val="301759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aldwissen.net/de/waldwirtschaft/waldbau/waldumbau/mehr-vielfalt-durch-waldumba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6DFBC03-39F3-43AB-8DC5-10764E24362C}" type="slidenum">
              <a:rPr lang="de-CH" smtClean="0"/>
              <a:t>1</a:t>
            </a:fld>
            <a:endParaRPr lang="de-CH"/>
          </a:p>
        </p:txBody>
      </p:sp>
    </p:spTree>
    <p:extLst>
      <p:ext uri="{BB962C8B-B14F-4D97-AF65-F5344CB8AC3E}">
        <p14:creationId xmlns:p14="http://schemas.microsoft.com/office/powerpoint/2010/main" val="165165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i="0"/>
              <a:t>Fragen?</a:t>
            </a:r>
          </a:p>
          <a:p>
            <a:endParaRPr lang="de-CH" i="0"/>
          </a:p>
        </p:txBody>
      </p:sp>
      <p:sp>
        <p:nvSpPr>
          <p:cNvPr id="4" name="Foliennummernplatzhalter 3"/>
          <p:cNvSpPr>
            <a:spLocks noGrp="1"/>
          </p:cNvSpPr>
          <p:nvPr>
            <p:ph type="sldNum" sz="quarter" idx="5"/>
          </p:nvPr>
        </p:nvSpPr>
        <p:spPr/>
        <p:txBody>
          <a:bodyPr/>
          <a:lstStyle/>
          <a:p>
            <a:fld id="{301E3536-53EC-4A77-A005-BCA5DD51E845}" type="slidenum">
              <a:rPr lang="de-CH" smtClean="0"/>
              <a:t>11</a:t>
            </a:fld>
            <a:endParaRPr lang="de-CH"/>
          </a:p>
        </p:txBody>
      </p:sp>
    </p:spTree>
    <p:extLst>
      <p:ext uri="{BB962C8B-B14F-4D97-AF65-F5344CB8AC3E}">
        <p14:creationId xmlns:p14="http://schemas.microsoft.com/office/powerpoint/2010/main" val="1227906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a:buFont typeface="Wingdings" panose="05000000000000000000" pitchFamily="2" charset="2"/>
              <a:buNone/>
            </a:pPr>
            <a:r>
              <a:rPr lang="de-CH" sz="1200"/>
              <a:t>Les forêts sont naturellement dynamiques et résilientes. Elles n’ont pas besoin de l’humain pour fonctionner. </a:t>
            </a:r>
          </a:p>
          <a:p>
            <a:endParaRPr lang="de-CH" sz="1200" b="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a:t>Resistenz</a:t>
            </a:r>
            <a:r>
              <a:rPr lang="de-CH" sz="1200"/>
              <a:t> bedeute, sich nicht von Störungen beeinflussen zu lassen, während </a:t>
            </a:r>
            <a:r>
              <a:rPr lang="de-CH" sz="1200" u="sng"/>
              <a:t>Resilienz</a:t>
            </a:r>
            <a:r>
              <a:rPr lang="de-CH" sz="1200"/>
              <a:t> die Fähigkeit zur Erholung und Stärkung nach Kalamitäten wie  Dürre und  Käferbefall beschreibe. Nötig? Störungen sind auch Chancen für die Natur.</a:t>
            </a:r>
          </a:p>
          <a:p>
            <a:endParaRPr lang="de-CH" sz="1200" b="0" dirty="0">
              <a:latin typeface="+mn-lt"/>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301E3536-53EC-4A77-A005-BCA5DD51E845}" type="slidenum">
              <a:rPr lang="de-CH" smtClean="0"/>
              <a:t>2</a:t>
            </a:fld>
            <a:endParaRPr lang="de-CH"/>
          </a:p>
        </p:txBody>
      </p:sp>
    </p:spTree>
    <p:extLst>
      <p:ext uri="{BB962C8B-B14F-4D97-AF65-F5344CB8AC3E}">
        <p14:creationId xmlns:p14="http://schemas.microsoft.com/office/powerpoint/2010/main" val="132289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Interstate Bold"/>
                <a:ea typeface="Verdana"/>
              </a:rPr>
              <a:t>Damit wir Menschen von den Funktionen der Wälder profitieren können, müssen wir dieses natürliche System als Basis anerkennen und in der Logik dieses Zyklus denken. Ein vielfältiges Ökosystem Wald ist die Basis aller anderen Waldfunktionen.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Interstate Bold"/>
                <a:ea typeface="Verdana"/>
              </a:rPr>
              <a:t>Eine hohe biologische, strukturelle und genetische Vielfalt ist im gesamten Ökosystem Wald wichtig, damit Wasser- und Nährstoffkreislauf optimal funktionieren und der Wald seine zahlreichen Ökosystemfunktionen erbringen kann, was auch für die Anpassung an den Klimawandel relevant ist. Ökologisches Gleichgewicht! </a:t>
            </a:r>
          </a:p>
        </p:txBody>
      </p:sp>
      <p:sp>
        <p:nvSpPr>
          <p:cNvPr id="4" name="Foliennummernplatzhalter 3"/>
          <p:cNvSpPr>
            <a:spLocks noGrp="1"/>
          </p:cNvSpPr>
          <p:nvPr>
            <p:ph type="sldNum" sz="quarter" idx="5"/>
          </p:nvPr>
        </p:nvSpPr>
        <p:spPr/>
        <p:txBody>
          <a:bodyPr/>
          <a:lstStyle/>
          <a:p>
            <a:fld id="{86DFBC03-39F3-43AB-8DC5-10764E24362C}" type="slidenum">
              <a:rPr lang="de-CH" smtClean="0"/>
              <a:t>3</a:t>
            </a:fld>
            <a:endParaRPr lang="de-CH"/>
          </a:p>
        </p:txBody>
      </p:sp>
    </p:spTree>
    <p:extLst>
      <p:ext uri="{BB962C8B-B14F-4D97-AF65-F5344CB8AC3E}">
        <p14:creationId xmlns:p14="http://schemas.microsoft.com/office/powerpoint/2010/main" val="49567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dirty="0"/>
              <a:t>Resistenz</a:t>
            </a:r>
            <a:r>
              <a:rPr lang="de-CH" sz="1200" dirty="0"/>
              <a:t> bedeute, sich nicht von Störungen beeinflussen zu lassen, während </a:t>
            </a:r>
            <a:r>
              <a:rPr lang="de-CH" sz="1200" u="sng" dirty="0"/>
              <a:t>Resilienz</a:t>
            </a:r>
            <a:r>
              <a:rPr lang="de-CH" sz="1200" dirty="0"/>
              <a:t> die Fähigkeit zur Erholung und Stärkung nach Kalamitäten wie  Dürre und  Käferbefall beschreibe. Nötig? Störungen sind auch Chancen für die Natur.</a:t>
            </a:r>
          </a:p>
          <a:p>
            <a:endParaRPr lang="de-CH" sz="1200" b="0" dirty="0">
              <a:latin typeface="+mn-lt"/>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301E3536-53EC-4A77-A005-BCA5DD51E845}" type="slidenum">
              <a:rPr lang="de-CH" smtClean="0"/>
              <a:t>4</a:t>
            </a:fld>
            <a:endParaRPr lang="de-CH"/>
          </a:p>
        </p:txBody>
      </p:sp>
    </p:spTree>
    <p:extLst>
      <p:ext uri="{BB962C8B-B14F-4D97-AF65-F5344CB8AC3E}">
        <p14:creationId xmlns:p14="http://schemas.microsoft.com/office/powerpoint/2010/main" val="95276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a:buFont typeface="Wingdings" panose="05000000000000000000" pitchFamily="2" charset="2"/>
              <a:buNone/>
            </a:pPr>
            <a:endParaRPr lang="de-CH" sz="1200" dirty="0"/>
          </a:p>
          <a:p>
            <a:pPr marL="171450" indent="-171450">
              <a:buFontTx/>
              <a:buChar char="-"/>
            </a:pPr>
            <a:r>
              <a:rPr lang="de-CH" dirty="0"/>
              <a:t>Natürliche Vielfalt an Baumarten in einem Wald fördern &gt; Monokulturen sind Störungsanfällig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dirty="0">
                <a:latin typeface="Interstate Light"/>
                <a:ea typeface="Verdana"/>
              </a:rPr>
              <a:t>Bewährte Seilschaften erhalten: einheimische Lebewesen (Bäume, Pilze, Bakterien, etc.) in einem Waldökosystem haben sich miteinander entwickelt und haben eine gewisse Resilienz und Resistenz gegenüber Störungen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dirty="0">
                <a:latin typeface="Interstate Light"/>
                <a:ea typeface="Verdana"/>
              </a:rPr>
              <a:t>Menschengemachte Störungen möglichst vermeiden (Erschliessungen, Erholungsdruck, etc.)</a:t>
            </a: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dirty="0"/>
              <a:t>Resistenz</a:t>
            </a:r>
            <a:r>
              <a:rPr lang="de-CH" sz="1200" dirty="0"/>
              <a:t> bedeute, sich nicht von Störungen beeinflussen zu lassen, während </a:t>
            </a:r>
            <a:r>
              <a:rPr lang="de-CH" sz="1200" u="sng" dirty="0"/>
              <a:t>Resilienz</a:t>
            </a:r>
            <a:r>
              <a:rPr lang="de-CH" sz="1200" dirty="0"/>
              <a:t> die Fähigkeit zur Erholung und Stärkung nach Kalamitäten wie  Dürre und  Käferbefall beschreibe. Nötig? Störungen sind auch Chancen für die Natur.</a:t>
            </a:r>
          </a:p>
          <a:p>
            <a:endParaRPr lang="de-CH" sz="1200" b="0" dirty="0">
              <a:latin typeface="+mn-lt"/>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301E3536-53EC-4A77-A005-BCA5DD51E845}" type="slidenum">
              <a:rPr lang="de-CH" smtClean="0"/>
              <a:t>5</a:t>
            </a:fld>
            <a:endParaRPr lang="de-CH"/>
          </a:p>
        </p:txBody>
      </p:sp>
    </p:spTree>
    <p:extLst>
      <p:ext uri="{BB962C8B-B14F-4D97-AF65-F5344CB8AC3E}">
        <p14:creationId xmlns:p14="http://schemas.microsoft.com/office/powerpoint/2010/main" val="1815722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dirty="0">
                <a:latin typeface="Interstate Light"/>
                <a:ea typeface="Verdana"/>
              </a:rPr>
              <a:t>Sich bewusst sein, dass wir viele Kreisläufe im Wald nicht kennen, wir sie aber trotzdem brauchen – z.B. Alt- und Totholz ist sehr wichtig, weil damit Nährstoffe zurück in den Boden gelangen und die natürliche Verjüngung ‘versorgen’, weil Totholz Schutz vor Verbiss bietet und weil es eine fundamentale Struktur ist für viele Waldlebewesen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dirty="0">
                <a:latin typeface="Interstate Light"/>
                <a:ea typeface="Verdana"/>
              </a:rPr>
              <a:t>Mit den natürlichen Zyklen arbeiten und sie nutzen</a:t>
            </a:r>
          </a:p>
        </p:txBody>
      </p:sp>
      <p:sp>
        <p:nvSpPr>
          <p:cNvPr id="4" name="Foliennummernplatzhalter 3"/>
          <p:cNvSpPr>
            <a:spLocks noGrp="1"/>
          </p:cNvSpPr>
          <p:nvPr>
            <p:ph type="sldNum" sz="quarter" idx="5"/>
          </p:nvPr>
        </p:nvSpPr>
        <p:spPr/>
        <p:txBody>
          <a:bodyPr/>
          <a:lstStyle/>
          <a:p>
            <a:fld id="{301E3536-53EC-4A77-A005-BCA5DD51E845}" type="slidenum">
              <a:rPr lang="de-CH" smtClean="0"/>
              <a:t>6</a:t>
            </a:fld>
            <a:endParaRPr lang="de-CH"/>
          </a:p>
        </p:txBody>
      </p:sp>
    </p:spTree>
    <p:extLst>
      <p:ext uri="{BB962C8B-B14F-4D97-AF65-F5344CB8AC3E}">
        <p14:creationId xmlns:p14="http://schemas.microsoft.com/office/powerpoint/2010/main" val="350314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dirty="0"/>
              <a:t>Für die Biodiversität ist die fehlende Verjüngung kein "Problem"; es ist ein Problem für den Mensch, der den Wald für verschiedene Funktionen braucht.</a:t>
            </a:r>
          </a:p>
          <a:p>
            <a:endParaRPr lang="de-DE" dirty="0"/>
          </a:p>
          <a:p>
            <a:pPr marL="171450" indent="-171450">
              <a:buFontTx/>
              <a:buChar char="-"/>
            </a:pPr>
            <a:r>
              <a:rPr lang="de-CH" sz="1200" dirty="0">
                <a:latin typeface="Interstate Light"/>
                <a:ea typeface="Verdana"/>
              </a:rPr>
              <a:t>Natürliche Verjüngung besser für die Biodiversität.</a:t>
            </a:r>
          </a:p>
          <a:p>
            <a:pPr marL="628650" lvl="1" indent="-171450">
              <a:buFontTx/>
              <a:buChar char="-"/>
            </a:pPr>
            <a:r>
              <a:rPr lang="de-CH" sz="1200" dirty="0">
                <a:latin typeface="Interstate Light"/>
                <a:ea typeface="Verdana"/>
              </a:rPr>
              <a:t>Anpassungsfähigere Individuen</a:t>
            </a:r>
          </a:p>
          <a:p>
            <a:pPr marL="628650" lvl="1" indent="-171450">
              <a:buFontTx/>
              <a:buChar char="-"/>
            </a:pPr>
            <a:r>
              <a:rPr lang="de-CH" sz="1200" dirty="0">
                <a:latin typeface="Interstate Light"/>
                <a:ea typeface="Verdana"/>
              </a:rPr>
              <a:t>Standortspezifische Genotypen</a:t>
            </a:r>
          </a:p>
          <a:p>
            <a:pPr marL="628650" lvl="1" indent="-171450">
              <a:buFontTx/>
              <a:buChar char="-"/>
            </a:pPr>
            <a:r>
              <a:rPr lang="de-CH" sz="1200" dirty="0">
                <a:latin typeface="Interstate Light"/>
                <a:ea typeface="Verdana"/>
              </a:rPr>
              <a:t>Aufkommen einer natürlichen Vielfalt von Arten</a:t>
            </a:r>
          </a:p>
          <a:p>
            <a:pPr marL="628650" lvl="1" indent="-171450">
              <a:buFontTx/>
              <a:buChar char="-"/>
            </a:pPr>
            <a:r>
              <a:rPr lang="de-CH" sz="1200" dirty="0">
                <a:latin typeface="Interstate Light"/>
                <a:ea typeface="Verdana"/>
              </a:rPr>
              <a:t>Unterstützung der Sukzession </a:t>
            </a:r>
            <a:r>
              <a:rPr lang="de-CH" sz="1200" dirty="0">
                <a:latin typeface="Interstate Light"/>
                <a:ea typeface="Verdana"/>
                <a:sym typeface="Wingdings" panose="05000000000000000000" pitchFamily="2" charset="2"/>
              </a:rPr>
              <a:t> komplexere Habitate</a:t>
            </a:r>
            <a:endParaRPr lang="de-CH" sz="1200" dirty="0">
              <a:latin typeface="Interstate Light"/>
              <a:ea typeface="Verdana"/>
            </a:endParaRPr>
          </a:p>
          <a:p>
            <a:pPr marL="171450" indent="-171450">
              <a:buFontTx/>
              <a:buChar char="-"/>
            </a:pPr>
            <a:r>
              <a:rPr lang="de-CH" sz="1200" dirty="0">
                <a:latin typeface="Interstate Light"/>
                <a:ea typeface="Verdana"/>
              </a:rPr>
              <a:t>Bedeutung der genetischen Vielfalt für die Verjüngung</a:t>
            </a:r>
          </a:p>
          <a:p>
            <a:pPr marL="628650" lvl="1" indent="-171450">
              <a:buFontTx/>
              <a:buChar char="-"/>
            </a:pPr>
            <a:r>
              <a:rPr lang="de-DE" dirty="0"/>
              <a:t>Durch die natürliche Verjüngung und die natürliche Selektion werden die am besten angepassten Individuen gefördert. Dies führt zu robusteren und widerstandsfähigeren Waldpopulationen.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dirty="0"/>
              <a:t>Natürliche Verjüngung ermöglicht die Selektion von Genotypen, die optimal an die spezifischen Bedingungen eines Standorts angepasst sind, im Gegensatz zu künstlicher Pflanzung, die oft genetisch homogene Bestände erzeugt.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dirty="0"/>
              <a:t>Durch natürliche Verjüngung entstehen Nachkommen, die genetisch vielfältiger sind, was die Grundlage für zukünftige evolutionäre Anpassungen bildet. Dies ist wichtig, um die langfristige Überlebensfähigkeit von Baumarten zu sichern.</a:t>
            </a:r>
            <a:endParaRPr lang="de-CH" sz="1200" dirty="0">
              <a:latin typeface="+mn-lt"/>
              <a:ea typeface="+mn-ea"/>
            </a:endParaRPr>
          </a:p>
          <a:p>
            <a:pPr marL="171450" indent="-171450">
              <a:buFontTx/>
              <a:buChar char="-"/>
            </a:pPr>
            <a:r>
              <a:rPr lang="de-CH" sz="1200" dirty="0">
                <a:latin typeface="Interstate Light"/>
                <a:ea typeface="Verdana"/>
              </a:rPr>
              <a:t>Bedeutung der genetischen Vielfalt für die Biodiversität</a:t>
            </a:r>
          </a:p>
          <a:p>
            <a:pPr marL="628650" lvl="1" indent="-171450">
              <a:buFontTx/>
              <a:buChar char="-"/>
            </a:pPr>
            <a:r>
              <a:rPr lang="de-DE" dirty="0"/>
              <a:t>Genetische Vielfalt trägt zur Gesamtbiodiversität bei und unterstützt die Vielfalt von Pflanzen, Tieren und Mikroorganismen im Wald. Dies fördert stabile und funktionierende Ökosysteme, die zahlreiche Dienstleistungen wie Bestäubung, Bodenfruchtbarkeit und Luftreinigung bereitstellen.</a:t>
            </a:r>
            <a:endParaRPr lang="de-CH" sz="1200" dirty="0">
              <a:latin typeface="Interstate Light"/>
              <a:ea typeface="Verdana"/>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dirty="0">
                <a:latin typeface="Interstate Light"/>
                <a:ea typeface="Verdana"/>
              </a:rPr>
              <a:t>Wenn man nie etwas tut (Waldreservat), kommt die Verjüngung trotzdem, egal was passiert (</a:t>
            </a:r>
            <a:r>
              <a:rPr lang="de-CH" sz="1200" dirty="0" err="1">
                <a:latin typeface="Interstate Light"/>
                <a:ea typeface="Verdana"/>
              </a:rPr>
              <a:t>Lothard</a:t>
            </a:r>
            <a:r>
              <a:rPr lang="de-CH" sz="1200" dirty="0">
                <a:latin typeface="Interstate Light"/>
                <a:ea typeface="Verdana"/>
              </a:rPr>
              <a:t>, </a:t>
            </a:r>
            <a:r>
              <a:rPr lang="de-CH" sz="1200" dirty="0" err="1">
                <a:latin typeface="Interstate Light"/>
                <a:ea typeface="Verdana"/>
              </a:rPr>
              <a:t>Derborence</a:t>
            </a:r>
            <a:r>
              <a:rPr lang="de-CH" sz="1200" dirty="0">
                <a:latin typeface="Interstate Light"/>
                <a:ea typeface="Verdana"/>
              </a:rPr>
              <a:t> (tolles Beispiel für den Zusammenbruch eines sehr alten Waldes mit prächtiger Verjüngung),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800" dirty="0">
                <a:effectLst/>
                <a:latin typeface="Segoe UI" panose="020B0502040204020203" pitchFamily="34" charset="0"/>
              </a:rPr>
              <a:t>Natürliche Verjüngung ist auch billiger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Segoe UI" panose="020B0502040204020203" pitchFamily="34" charset="0"/>
              </a:rPr>
              <a:t>qualité écologique des nouvelles espèces (</a:t>
            </a:r>
            <a:r>
              <a:rPr lang="fr-FR" sz="1800" dirty="0" err="1">
                <a:effectLst/>
                <a:latin typeface="Segoe UI" panose="020B0502040204020203" pitchFamily="34" charset="0"/>
              </a:rPr>
              <a:t>lichtliebende</a:t>
            </a:r>
            <a:r>
              <a:rPr lang="fr-FR" sz="1800" dirty="0">
                <a:effectLst/>
                <a:latin typeface="Segoe UI" panose="020B0502040204020203" pitchFamily="34" charset="0"/>
              </a:rPr>
              <a:t> </a:t>
            </a:r>
            <a:r>
              <a:rPr lang="fr-FR" sz="1800" dirty="0" err="1">
                <a:effectLst/>
                <a:latin typeface="Segoe UI" panose="020B0502040204020203" pitchFamily="34" charset="0"/>
              </a:rPr>
              <a:t>Arten</a:t>
            </a:r>
            <a:r>
              <a:rPr lang="fr-FR" sz="1800" dirty="0">
                <a:effectLst/>
                <a:latin typeface="Segoe UI" panose="020B0502040204020203" pitchFamily="34" charset="0"/>
              </a:rPr>
              <a:t>, </a:t>
            </a:r>
            <a:r>
              <a:rPr lang="fr-FR" sz="1800" dirty="0" err="1">
                <a:effectLst/>
                <a:latin typeface="Segoe UI" panose="020B0502040204020203" pitchFamily="34" charset="0"/>
              </a:rPr>
              <a:t>Laubbäume</a:t>
            </a:r>
            <a:r>
              <a:rPr lang="fr-FR" sz="1800" dirty="0">
                <a:effectLst/>
                <a:latin typeface="Segoe UI" panose="020B0502040204020203" pitchFamily="34" charset="0"/>
              </a:rPr>
              <a:t>)</a:t>
            </a:r>
            <a:endParaRPr lang="de-DE" sz="1800" dirty="0">
              <a:effectLst/>
              <a:latin typeface="Arial" panose="020B0604020202020204" pitchFamily="34" charset="0"/>
            </a:endParaRPr>
          </a:p>
          <a:p>
            <a:endParaRPr lang="de-CH" sz="1200" dirty="0">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mn-lt"/>
                <a:ea typeface="+mn-ea"/>
              </a:rPr>
              <a:t>- </a:t>
            </a:r>
            <a:r>
              <a:rPr lang="fr-FR" sz="1800" dirty="0">
                <a:effectLst/>
                <a:latin typeface="Segoe UI" panose="020B0502040204020203" pitchFamily="34" charset="0"/>
              </a:rPr>
              <a:t>Un point qui serait peut-être intéressant à aborder (et où notre position diverge), c'est la nécessité de procéder à un '</a:t>
            </a:r>
            <a:r>
              <a:rPr lang="fr-FR" sz="1800" dirty="0" err="1">
                <a:effectLst/>
                <a:latin typeface="Segoe UI" panose="020B0502040204020203" pitchFamily="34" charset="0"/>
              </a:rPr>
              <a:t>Waldumbau</a:t>
            </a:r>
            <a:r>
              <a:rPr lang="fr-FR" sz="1800" dirty="0">
                <a:effectLst/>
                <a:latin typeface="Segoe UI" panose="020B0502040204020203" pitchFamily="34" charset="0"/>
              </a:rPr>
              <a:t>'. Nous partons du principe que sur la majorité des surfaces forestières, le rajeunissement vient naturellement, sans avoir à procéder à d'énormes coupes</a:t>
            </a:r>
            <a:endParaRPr lang="fr-FR" sz="1800" dirty="0">
              <a:effectLst/>
              <a:latin typeface="Arial" panose="020B0604020202020204" pitchFamily="34" charset="0"/>
            </a:endParaRPr>
          </a:p>
          <a:p>
            <a:endParaRPr lang="de-CH" sz="1200" dirty="0">
              <a:latin typeface="+mn-lt"/>
              <a:ea typeface="+mn-ea"/>
            </a:endParaRPr>
          </a:p>
          <a:p>
            <a:r>
              <a:rPr lang="de-CH" sz="1200" dirty="0">
                <a:latin typeface="+mn-lt"/>
                <a:ea typeface="+mn-ea"/>
              </a:rPr>
              <a:t>- </a:t>
            </a:r>
            <a:r>
              <a:rPr lang="de-CH" sz="1200" dirty="0">
                <a:latin typeface="Interstate Light"/>
                <a:ea typeface="Verdana"/>
              </a:rPr>
              <a:t>Umbau: </a:t>
            </a:r>
            <a:r>
              <a:rPr lang="de-DE" dirty="0">
                <a:hlinkClick r:id="rId3"/>
              </a:rPr>
              <a:t>Mehr Vielfalt durch Waldumbau - waldwissen.net</a:t>
            </a:r>
            <a:endParaRPr lang="de-CH" sz="1200" dirty="0">
              <a:latin typeface="Interstate Light"/>
              <a:ea typeface="Verdana"/>
            </a:endParaRPr>
          </a:p>
          <a:p>
            <a:endParaRPr lang="de-DE" dirty="0"/>
          </a:p>
        </p:txBody>
      </p:sp>
      <p:sp>
        <p:nvSpPr>
          <p:cNvPr id="4" name="Foliennummernplatzhalter 3"/>
          <p:cNvSpPr>
            <a:spLocks noGrp="1"/>
          </p:cNvSpPr>
          <p:nvPr>
            <p:ph type="sldNum" sz="quarter" idx="5"/>
          </p:nvPr>
        </p:nvSpPr>
        <p:spPr/>
        <p:txBody>
          <a:bodyPr/>
          <a:lstStyle/>
          <a:p>
            <a:fld id="{301E3536-53EC-4A77-A005-BCA5DD51E845}" type="slidenum">
              <a:rPr lang="de-CH" smtClean="0"/>
              <a:t>7</a:t>
            </a:fld>
            <a:endParaRPr lang="de-CH"/>
          </a:p>
        </p:txBody>
      </p:sp>
    </p:spTree>
    <p:extLst>
      <p:ext uri="{BB962C8B-B14F-4D97-AF65-F5344CB8AC3E}">
        <p14:creationId xmlns:p14="http://schemas.microsoft.com/office/powerpoint/2010/main" val="1251380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H" err="1"/>
              <a:t>Aus</a:t>
            </a:r>
            <a:r>
              <a:rPr lang="fr-CH"/>
              <a:t> </a:t>
            </a:r>
            <a:r>
              <a:rPr lang="fr-CH" err="1"/>
              <a:t>Sicht</a:t>
            </a:r>
            <a:r>
              <a:rPr lang="fr-CH"/>
              <a:t> der </a:t>
            </a:r>
            <a:r>
              <a:rPr lang="fr-CH" err="1"/>
              <a:t>Biodiversität</a:t>
            </a:r>
            <a:r>
              <a:rPr lang="fr-CH"/>
              <a:t> </a:t>
            </a:r>
            <a:r>
              <a:rPr lang="fr-CH" err="1"/>
              <a:t>gibt</a:t>
            </a:r>
            <a:r>
              <a:rPr lang="fr-CH"/>
              <a:t> es </a:t>
            </a:r>
            <a:r>
              <a:rPr lang="fr-CH" err="1"/>
              <a:t>keine</a:t>
            </a:r>
            <a:r>
              <a:rPr lang="fr-CH"/>
              <a:t> </a:t>
            </a:r>
            <a:r>
              <a:rPr lang="fr-CH" err="1"/>
              <a:t>Verjüngungsproblematik</a:t>
            </a:r>
            <a:r>
              <a:rPr lang="fr-CH"/>
              <a:t>; es </a:t>
            </a:r>
            <a:r>
              <a:rPr lang="fr-CH" err="1"/>
              <a:t>ist</a:t>
            </a:r>
            <a:r>
              <a:rPr lang="fr-CH"/>
              <a:t> </a:t>
            </a:r>
            <a:r>
              <a:rPr lang="fr-CH" err="1"/>
              <a:t>ein</a:t>
            </a:r>
            <a:r>
              <a:rPr lang="fr-CH"/>
              <a:t> </a:t>
            </a:r>
            <a:r>
              <a:rPr lang="fr-CH" err="1"/>
              <a:t>Problem</a:t>
            </a:r>
            <a:r>
              <a:rPr lang="fr-CH"/>
              <a:t> </a:t>
            </a:r>
            <a:r>
              <a:rPr lang="fr-CH" err="1"/>
              <a:t>für</a:t>
            </a:r>
            <a:r>
              <a:rPr lang="fr-CH"/>
              <a:t> den </a:t>
            </a:r>
            <a:r>
              <a:rPr lang="fr-CH" err="1"/>
              <a:t>Mensch</a:t>
            </a:r>
            <a:r>
              <a:rPr lang="fr-CH"/>
              <a:t>, der den Wald </a:t>
            </a:r>
            <a:r>
              <a:rPr lang="fr-CH" err="1"/>
              <a:t>für</a:t>
            </a:r>
            <a:r>
              <a:rPr lang="fr-CH"/>
              <a:t> </a:t>
            </a:r>
            <a:r>
              <a:rPr lang="fr-CH" err="1"/>
              <a:t>verschiedene</a:t>
            </a:r>
            <a:r>
              <a:rPr lang="fr-CH"/>
              <a:t> </a:t>
            </a:r>
            <a:r>
              <a:rPr lang="fr-CH" err="1"/>
              <a:t>Funktionen</a:t>
            </a:r>
            <a:r>
              <a:rPr lang="fr-CH"/>
              <a:t> </a:t>
            </a:r>
            <a:r>
              <a:rPr lang="fr-CH" err="1"/>
              <a:t>braucht</a:t>
            </a:r>
            <a:r>
              <a:rPr lang="fr-CH"/>
              <a:t>.</a:t>
            </a:r>
          </a:p>
          <a:p>
            <a:endParaRPr lang="fr-CH"/>
          </a:p>
          <a:p>
            <a:r>
              <a:rPr lang="fr-CH" err="1"/>
              <a:t>Zahlreiche</a:t>
            </a:r>
            <a:r>
              <a:rPr lang="fr-CH"/>
              <a:t> </a:t>
            </a:r>
            <a:r>
              <a:rPr lang="fr-CH" err="1"/>
              <a:t>Faktoren</a:t>
            </a:r>
            <a:r>
              <a:rPr lang="fr-CH"/>
              <a:t> </a:t>
            </a:r>
            <a:r>
              <a:rPr lang="fr-CH" err="1"/>
              <a:t>beeinflussen</a:t>
            </a:r>
            <a:r>
              <a:rPr lang="fr-CH"/>
              <a:t> die </a:t>
            </a:r>
            <a:r>
              <a:rPr lang="fr-CH" err="1"/>
              <a:t>Verjüngung</a:t>
            </a:r>
            <a:r>
              <a:rPr lang="fr-CH"/>
              <a:t> der </a:t>
            </a:r>
            <a:r>
              <a:rPr lang="fr-CH" err="1"/>
              <a:t>Wälder</a:t>
            </a:r>
            <a:r>
              <a:rPr lang="fr-CH"/>
              <a:t>. </a:t>
            </a:r>
            <a:r>
              <a:rPr lang="fr-CH" err="1"/>
              <a:t>Natürliche</a:t>
            </a:r>
            <a:r>
              <a:rPr lang="fr-CH"/>
              <a:t> </a:t>
            </a:r>
            <a:r>
              <a:rPr lang="fr-CH" err="1"/>
              <a:t>Faktoren</a:t>
            </a:r>
            <a:r>
              <a:rPr lang="fr-CH"/>
              <a:t> </a:t>
            </a:r>
            <a:r>
              <a:rPr lang="fr-CH" err="1"/>
              <a:t>wie</a:t>
            </a:r>
            <a:r>
              <a:rPr lang="fr-CH"/>
              <a:t> </a:t>
            </a:r>
            <a:r>
              <a:rPr lang="fr-CH" err="1"/>
              <a:t>Konkurrenz</a:t>
            </a:r>
            <a:r>
              <a:rPr lang="fr-CH"/>
              <a:t>, </a:t>
            </a:r>
            <a:r>
              <a:rPr lang="fr-CH" err="1"/>
              <a:t>Schneedeckung</a:t>
            </a:r>
            <a:r>
              <a:rPr lang="fr-CH"/>
              <a:t> und Wild, aber </a:t>
            </a:r>
            <a:r>
              <a:rPr lang="fr-CH" err="1"/>
              <a:t>auch</a:t>
            </a:r>
            <a:r>
              <a:rPr lang="fr-CH"/>
              <a:t> der </a:t>
            </a:r>
            <a:r>
              <a:rPr lang="fr-CH" err="1"/>
              <a:t>Klimawandel</a:t>
            </a:r>
            <a:r>
              <a:rPr lang="fr-CH"/>
              <a:t>. </a:t>
            </a:r>
          </a:p>
          <a:p>
            <a:endParaRPr lang="fr-CH"/>
          </a:p>
          <a:p>
            <a:r>
              <a:rPr lang="fr-CH"/>
              <a:t>Da es </a:t>
            </a:r>
            <a:r>
              <a:rPr lang="fr-CH" err="1"/>
              <a:t>sich</a:t>
            </a:r>
            <a:r>
              <a:rPr lang="fr-CH"/>
              <a:t> um </a:t>
            </a:r>
            <a:r>
              <a:rPr lang="fr-CH" err="1"/>
              <a:t>ein</a:t>
            </a:r>
            <a:r>
              <a:rPr lang="fr-CH"/>
              <a:t> </a:t>
            </a:r>
            <a:r>
              <a:rPr lang="fr-CH" err="1"/>
              <a:t>brennendes</a:t>
            </a:r>
            <a:r>
              <a:rPr lang="fr-CH"/>
              <a:t> Thema </a:t>
            </a:r>
            <a:r>
              <a:rPr lang="fr-CH" err="1"/>
              <a:t>handelt</a:t>
            </a:r>
            <a:r>
              <a:rPr lang="fr-CH"/>
              <a:t>, </a:t>
            </a:r>
            <a:r>
              <a:rPr lang="fr-CH" err="1"/>
              <a:t>gehen</a:t>
            </a:r>
            <a:r>
              <a:rPr lang="fr-CH"/>
              <a:t> </a:t>
            </a:r>
            <a:r>
              <a:rPr lang="fr-CH" err="1"/>
              <a:t>wir</a:t>
            </a:r>
            <a:r>
              <a:rPr lang="fr-CH"/>
              <a:t> hier </a:t>
            </a:r>
            <a:r>
              <a:rPr lang="fr-CH" err="1"/>
              <a:t>etwas</a:t>
            </a:r>
            <a:r>
              <a:rPr lang="fr-CH"/>
              <a:t> </a:t>
            </a:r>
            <a:r>
              <a:rPr lang="fr-CH" err="1"/>
              <a:t>genauer</a:t>
            </a:r>
            <a:r>
              <a:rPr lang="fr-CH"/>
              <a:t> </a:t>
            </a:r>
            <a:r>
              <a:rPr lang="fr-CH" err="1"/>
              <a:t>auf</a:t>
            </a:r>
            <a:r>
              <a:rPr lang="fr-CH"/>
              <a:t> </a:t>
            </a:r>
            <a:r>
              <a:rPr lang="fr-CH" err="1"/>
              <a:t>das</a:t>
            </a:r>
            <a:r>
              <a:rPr lang="fr-CH"/>
              <a:t> Thema des </a:t>
            </a:r>
            <a:r>
              <a:rPr lang="fr-CH" err="1"/>
              <a:t>Wildes</a:t>
            </a:r>
            <a:r>
              <a:rPr lang="fr-CH"/>
              <a:t> </a:t>
            </a:r>
            <a:r>
              <a:rPr lang="fr-CH" err="1"/>
              <a:t>ein</a:t>
            </a:r>
            <a:r>
              <a:rPr lang="fr-CH"/>
              <a:t>. </a:t>
            </a:r>
          </a:p>
          <a:p>
            <a:endParaRPr lang="de-DE"/>
          </a:p>
        </p:txBody>
      </p:sp>
      <p:sp>
        <p:nvSpPr>
          <p:cNvPr id="4" name="Espace réservé du numéro de diapositive 3"/>
          <p:cNvSpPr>
            <a:spLocks noGrp="1"/>
          </p:cNvSpPr>
          <p:nvPr>
            <p:ph type="sldNum" sz="quarter" idx="5"/>
          </p:nvPr>
        </p:nvSpPr>
        <p:spPr/>
        <p:txBody>
          <a:bodyPr/>
          <a:lstStyle/>
          <a:p>
            <a:fld id="{38F2EEBD-D456-4D93-B90F-96606F664C85}" type="slidenum">
              <a:rPr lang="fr-CH" smtClean="0"/>
              <a:t>8</a:t>
            </a:fld>
            <a:endParaRPr lang="fr-CH"/>
          </a:p>
        </p:txBody>
      </p:sp>
    </p:spTree>
    <p:extLst>
      <p:ext uri="{BB962C8B-B14F-4D97-AF65-F5344CB8AC3E}">
        <p14:creationId xmlns:p14="http://schemas.microsoft.com/office/powerpoint/2010/main" val="1444897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Interstate Light"/>
                <a:ea typeface="Verdana"/>
              </a:rPr>
              <a:t>Fehlende Verjüngung ist nur für den Mensch problematisch. </a:t>
            </a:r>
          </a:p>
          <a:p>
            <a:endParaRPr lang="de-CH" sz="1200" b="0" dirty="0">
              <a:latin typeface="+mn-lt"/>
              <a:cs typeface="Times New Roman" panose="02020603050405020304" pitchFamily="18" charset="0"/>
            </a:endParaRPr>
          </a:p>
          <a:p>
            <a:pPr marL="180975" lvl="1" indent="0">
              <a:buNone/>
            </a:pPr>
            <a:r>
              <a:rPr lang="de-DE" dirty="0">
                <a:latin typeface="Interstate Light"/>
                <a:ea typeface="Verdana"/>
              </a:rPr>
              <a:t>Bedeutung von </a:t>
            </a:r>
            <a:r>
              <a:rPr lang="de-DE" dirty="0" err="1">
                <a:latin typeface="Interstate Light"/>
                <a:ea typeface="Verdana"/>
              </a:rPr>
              <a:t>Grossraubtiere</a:t>
            </a:r>
            <a:r>
              <a:rPr lang="de-DE" dirty="0">
                <a:latin typeface="Interstate Light"/>
                <a:ea typeface="Verdana"/>
              </a:rPr>
              <a:t>: Regulation und Verteilung des </a:t>
            </a:r>
            <a:r>
              <a:rPr lang="de-DE" dirty="0" err="1">
                <a:latin typeface="Interstate Light"/>
                <a:ea typeface="Verdana"/>
              </a:rPr>
              <a:t>Verbissdrucks</a:t>
            </a:r>
            <a:br>
              <a:rPr lang="de-DE" dirty="0">
                <a:latin typeface="Interstate Light"/>
                <a:ea typeface="Verdana"/>
              </a:rPr>
            </a:br>
            <a:r>
              <a:rPr lang="de-DE" sz="1000" dirty="0">
                <a:latin typeface="Interstate Light"/>
                <a:ea typeface="Verdana"/>
              </a:rPr>
              <a:t>(Kupferschmid &amp; Bollmann, 2016)</a:t>
            </a:r>
          </a:p>
          <a:p>
            <a:pPr lvl="1"/>
            <a:r>
              <a:rPr lang="de-DE" dirty="0">
                <a:latin typeface="Interstate Light"/>
                <a:ea typeface="Verdana"/>
              </a:rPr>
              <a:t>Totholz fördert die Verjüngung </a:t>
            </a:r>
            <a:br>
              <a:rPr lang="de-DE" dirty="0">
                <a:latin typeface="Interstate Light"/>
                <a:ea typeface="Verdana"/>
              </a:rPr>
            </a:br>
            <a:r>
              <a:rPr lang="de-DE" sz="1000" dirty="0">
                <a:latin typeface="Interstate Light"/>
                <a:ea typeface="Verdana"/>
              </a:rPr>
              <a:t>(Hagge et al., 2019)</a:t>
            </a:r>
          </a:p>
          <a:p>
            <a:pPr lvl="1"/>
            <a:r>
              <a:rPr lang="de-DE" dirty="0">
                <a:latin typeface="Interstate Light"/>
                <a:ea typeface="Verdana"/>
              </a:rPr>
              <a:t>Breites Futterangebot kann </a:t>
            </a:r>
            <a:r>
              <a:rPr lang="de-DE" dirty="0" err="1">
                <a:latin typeface="Interstate Light"/>
                <a:ea typeface="Verdana"/>
              </a:rPr>
              <a:t>Verbissdruck</a:t>
            </a:r>
            <a:r>
              <a:rPr lang="de-DE" dirty="0">
                <a:latin typeface="Interstate Light"/>
                <a:ea typeface="Verdana"/>
              </a:rPr>
              <a:t> senken </a:t>
            </a:r>
            <a:br>
              <a:rPr lang="de-DE" dirty="0">
                <a:latin typeface="Interstate Light"/>
                <a:ea typeface="Verdana"/>
              </a:rPr>
            </a:br>
            <a:r>
              <a:rPr lang="de-DE" sz="1000" dirty="0">
                <a:latin typeface="Interstate Light"/>
                <a:ea typeface="Verdana"/>
              </a:rPr>
              <a:t>(Senn &amp; Häsler, 2005)</a:t>
            </a: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r>
              <a:rPr lang="de-CH" sz="1200" b="0" dirty="0">
                <a:latin typeface="+mn-lt"/>
                <a:cs typeface="Times New Roman" panose="02020603050405020304" pitchFamily="18" charset="0"/>
              </a:rPr>
              <a:t>https://www.bafu.admin.ch/bafu/de/home/themen/biodiversitaet/publikationen-studien/publikationen/wald-wild-grundlagen-praxis.html</a:t>
            </a:r>
          </a:p>
          <a:p>
            <a:endParaRPr lang="de-CH" sz="1200" b="0" dirty="0">
              <a:latin typeface="+mn-lt"/>
              <a:cs typeface="Times New Roman" panose="02020603050405020304" pitchFamily="18" charset="0"/>
            </a:endParaRPr>
          </a:p>
          <a:p>
            <a:r>
              <a:rPr lang="fr-CH" sz="1800" dirty="0" err="1">
                <a:effectLst/>
                <a:latin typeface="Segoe UI" panose="020B0502040204020203" pitchFamily="34" charset="0"/>
              </a:rPr>
              <a:t>Glaubwürdige</a:t>
            </a:r>
            <a:r>
              <a:rPr lang="fr-CH" sz="1800" dirty="0">
                <a:effectLst/>
                <a:latin typeface="Segoe UI" panose="020B0502040204020203" pitchFamily="34" charset="0"/>
              </a:rPr>
              <a:t> </a:t>
            </a:r>
            <a:r>
              <a:rPr lang="fr-CH" sz="1800" dirty="0" err="1">
                <a:effectLst/>
                <a:latin typeface="Segoe UI" panose="020B0502040204020203" pitchFamily="34" charset="0"/>
              </a:rPr>
              <a:t>Datengrundlagen</a:t>
            </a:r>
            <a:r>
              <a:rPr lang="fr-CH" sz="1800" dirty="0">
                <a:effectLst/>
                <a:latin typeface="Segoe UI" panose="020B0502040204020203" pitchFamily="34" charset="0"/>
              </a:rPr>
              <a:t> </a:t>
            </a:r>
            <a:r>
              <a:rPr lang="fr-CH" sz="1800" dirty="0" err="1">
                <a:effectLst/>
                <a:latin typeface="Segoe UI" panose="020B0502040204020203" pitchFamily="34" charset="0"/>
              </a:rPr>
              <a:t>ansprechen</a:t>
            </a:r>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301E3536-53EC-4A77-A005-BCA5DD51E845}" type="slidenum">
              <a:rPr lang="de-CH" smtClean="0"/>
              <a:t>9</a:t>
            </a:fld>
            <a:endParaRPr lang="de-CH"/>
          </a:p>
        </p:txBody>
      </p:sp>
    </p:spTree>
    <p:extLst>
      <p:ext uri="{BB962C8B-B14F-4D97-AF65-F5344CB8AC3E}">
        <p14:creationId xmlns:p14="http://schemas.microsoft.com/office/powerpoint/2010/main" val="1226630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1F63990-6390-C6B6-8257-02DB079C9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ild 8" descr="prona-logo_rgb.eps">
            <a:extLst>
              <a:ext uri="{FF2B5EF4-FFF2-40B4-BE49-F238E27FC236}">
                <a16:creationId xmlns:a16="http://schemas.microsoft.com/office/drawing/2014/main" id="{0FFC7C4B-328F-1858-BFEA-11A40AFBA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8934" y="6013450"/>
            <a:ext cx="216323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130426"/>
            <a:ext cx="12192000" cy="1470025"/>
          </a:xfrm>
          <a:solidFill>
            <a:srgbClr val="88BB32"/>
          </a:solidFill>
        </p:spPr>
        <p:txBody>
          <a:bodyPr lIns="432000" rIns="432000"/>
          <a:lstStyle>
            <a:lvl1pPr algn="r">
              <a:defRPr>
                <a:solidFill>
                  <a:schemeClr val="bg1"/>
                </a:solidFill>
              </a:defRPr>
            </a:lvl1pPr>
          </a:lstStyle>
          <a:p>
            <a:r>
              <a:rPr lang="de-DE"/>
              <a:t>Mastertitelformat bearbeiten</a:t>
            </a:r>
            <a:endParaRPr lang="en-GB"/>
          </a:p>
        </p:txBody>
      </p:sp>
      <p:sp>
        <p:nvSpPr>
          <p:cNvPr id="3" name="Subtitle 2"/>
          <p:cNvSpPr>
            <a:spLocks noGrp="1"/>
          </p:cNvSpPr>
          <p:nvPr>
            <p:ph type="subTitle" idx="1"/>
          </p:nvPr>
        </p:nvSpPr>
        <p:spPr>
          <a:xfrm>
            <a:off x="623392" y="3789040"/>
            <a:ext cx="10945216" cy="1849760"/>
          </a:xfrm>
        </p:spPr>
        <p:txBody>
          <a:bodyPr>
            <a:normAutofit/>
          </a:bodyPr>
          <a:lstStyle>
            <a:lvl1pPr marL="0" indent="0" algn="r">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GB"/>
          </a:p>
        </p:txBody>
      </p:sp>
      <p:sp>
        <p:nvSpPr>
          <p:cNvPr id="6" name="Date Placeholder 3">
            <a:extLst>
              <a:ext uri="{FF2B5EF4-FFF2-40B4-BE49-F238E27FC236}">
                <a16:creationId xmlns:a16="http://schemas.microsoft.com/office/drawing/2014/main" id="{4DAC53EF-ADAC-570A-3169-ECB6EDAE9077}"/>
              </a:ext>
            </a:extLst>
          </p:cNvPr>
          <p:cNvSpPr>
            <a:spLocks noGrp="1"/>
          </p:cNvSpPr>
          <p:nvPr>
            <p:ph type="dt" sz="half" idx="10"/>
          </p:nvPr>
        </p:nvSpPr>
        <p:spPr/>
        <p:txBody>
          <a:bodyPr/>
          <a:lstStyle>
            <a:lvl1pPr>
              <a:defRPr/>
            </a:lvl1pPr>
          </a:lstStyle>
          <a:p>
            <a:pPr>
              <a:defRPr/>
            </a:pPr>
            <a:fld id="{40F9CD0E-7328-4682-9F1D-0157AD3E5352}" type="datetimeFigureOut">
              <a:rPr lang="en-GB"/>
              <a:pPr>
                <a:defRPr/>
              </a:pPr>
              <a:t>29/08/2024</a:t>
            </a:fld>
            <a:endParaRPr lang="en-GB"/>
          </a:p>
        </p:txBody>
      </p:sp>
      <p:sp>
        <p:nvSpPr>
          <p:cNvPr id="7" name="Footer Placeholder 4">
            <a:extLst>
              <a:ext uri="{FF2B5EF4-FFF2-40B4-BE49-F238E27FC236}">
                <a16:creationId xmlns:a16="http://schemas.microsoft.com/office/drawing/2014/main" id="{3ED70734-DF10-AB88-56AF-BA7CBF7E4325}"/>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94546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GB"/>
          </a:p>
        </p:txBody>
      </p:sp>
      <p:sp>
        <p:nvSpPr>
          <p:cNvPr id="3" name="Content Placeholder 2"/>
          <p:cNvSpPr>
            <a:spLocks noGrp="1"/>
          </p:cNvSpPr>
          <p:nvPr>
            <p:ph idx="1"/>
          </p:nvPr>
        </p:nvSpPr>
        <p:spPr>
          <a:xfrm>
            <a:off x="609600" y="1340769"/>
            <a:ext cx="10972800" cy="4536504"/>
          </a:xfrm>
        </p:spPr>
        <p:txBody>
          <a:bodyPr/>
          <a:lstStyle>
            <a:lvl1pPr>
              <a:defRPr sz="1800">
                <a:latin typeface="Interstate Light" pitchFamily="50" charset="0"/>
              </a:defRPr>
            </a:lvl1pPr>
            <a:lvl2pPr>
              <a:defRPr sz="1800"/>
            </a:lvl2pPr>
            <a:lvl3pPr>
              <a:defRPr sz="1400"/>
            </a:lvl3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e Placeholder 3">
            <a:extLst>
              <a:ext uri="{FF2B5EF4-FFF2-40B4-BE49-F238E27FC236}">
                <a16:creationId xmlns:a16="http://schemas.microsoft.com/office/drawing/2014/main" id="{E34342FB-88D1-758D-CFE1-426E4B33AECD}"/>
              </a:ext>
            </a:extLst>
          </p:cNvPr>
          <p:cNvSpPr>
            <a:spLocks noGrp="1"/>
          </p:cNvSpPr>
          <p:nvPr>
            <p:ph type="dt" sz="half" idx="10"/>
          </p:nvPr>
        </p:nvSpPr>
        <p:spPr/>
        <p:txBody>
          <a:bodyPr/>
          <a:lstStyle>
            <a:lvl1pPr>
              <a:defRPr/>
            </a:lvl1pPr>
          </a:lstStyle>
          <a:p>
            <a:pPr>
              <a:defRPr/>
            </a:pPr>
            <a:fld id="{E783B059-2C38-4A69-8ADB-F9E20A66241D}" type="datetimeFigureOut">
              <a:rPr lang="en-GB"/>
              <a:pPr>
                <a:defRPr/>
              </a:pPr>
              <a:t>29/08/2024</a:t>
            </a:fld>
            <a:endParaRPr lang="en-GB"/>
          </a:p>
        </p:txBody>
      </p:sp>
      <p:sp>
        <p:nvSpPr>
          <p:cNvPr id="5" name="Footer Placeholder 4">
            <a:extLst>
              <a:ext uri="{FF2B5EF4-FFF2-40B4-BE49-F238E27FC236}">
                <a16:creationId xmlns:a16="http://schemas.microsoft.com/office/drawing/2014/main" id="{55D499E5-DE74-F501-B16F-89ECF3E043B0}"/>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9369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24CAE945-87A8-B51A-7D7F-1F61D19101F9}"/>
              </a:ext>
            </a:extLst>
          </p:cNvPr>
          <p:cNvSpPr>
            <a:spLocks noChangeArrowheads="1"/>
          </p:cNvSpPr>
          <p:nvPr/>
        </p:nvSpPr>
        <p:spPr bwMode="auto">
          <a:xfrm>
            <a:off x="0" y="1"/>
            <a:ext cx="12192000" cy="1368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de-DE"/>
          </a:p>
        </p:txBody>
      </p:sp>
      <p:sp>
        <p:nvSpPr>
          <p:cNvPr id="2" name="Title 1"/>
          <p:cNvSpPr>
            <a:spLocks noGrp="1"/>
          </p:cNvSpPr>
          <p:nvPr>
            <p:ph type="title"/>
          </p:nvPr>
        </p:nvSpPr>
        <p:spPr>
          <a:xfrm>
            <a:off x="0" y="2132406"/>
            <a:ext cx="12192000" cy="1440611"/>
          </a:xfrm>
          <a:solidFill>
            <a:srgbClr val="E1EEC7"/>
          </a:solidFill>
        </p:spPr>
        <p:txBody>
          <a:bodyPr lIns="432000" rIns="432000">
            <a:normAutofit/>
          </a:bodyPr>
          <a:lstStyle>
            <a:lvl1pPr algn="r">
              <a:defRPr sz="2800" b="0" cap="none"/>
            </a:lvl1pPr>
          </a:lstStyle>
          <a:p>
            <a:r>
              <a:rPr lang="de-DE"/>
              <a:t>Mastertitelformat bearbeiten</a:t>
            </a:r>
            <a:endParaRPr lang="en-GB"/>
          </a:p>
        </p:txBody>
      </p:sp>
      <p:sp>
        <p:nvSpPr>
          <p:cNvPr id="3" name="Text Placeholder 2"/>
          <p:cNvSpPr>
            <a:spLocks noGrp="1"/>
          </p:cNvSpPr>
          <p:nvPr>
            <p:ph type="body" idx="1"/>
          </p:nvPr>
        </p:nvSpPr>
        <p:spPr>
          <a:xfrm>
            <a:off x="623392" y="3789041"/>
            <a:ext cx="10945216" cy="1860227"/>
          </a:xfrm>
        </p:spPr>
        <p:txBody>
          <a:bodyPr/>
          <a:lstStyle>
            <a:lvl1pPr marL="0" indent="0" algn="r">
              <a:buNone/>
              <a:defRPr sz="2000" b="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5" name="Date Placeholder 3">
            <a:extLst>
              <a:ext uri="{FF2B5EF4-FFF2-40B4-BE49-F238E27FC236}">
                <a16:creationId xmlns:a16="http://schemas.microsoft.com/office/drawing/2014/main" id="{F6820F8B-28B1-D8E5-3B25-7C6C4275E4A9}"/>
              </a:ext>
            </a:extLst>
          </p:cNvPr>
          <p:cNvSpPr>
            <a:spLocks noGrp="1"/>
          </p:cNvSpPr>
          <p:nvPr>
            <p:ph type="dt" sz="half" idx="10"/>
          </p:nvPr>
        </p:nvSpPr>
        <p:spPr/>
        <p:txBody>
          <a:bodyPr/>
          <a:lstStyle>
            <a:lvl1pPr>
              <a:defRPr/>
            </a:lvl1pPr>
          </a:lstStyle>
          <a:p>
            <a:pPr>
              <a:defRPr/>
            </a:pPr>
            <a:fld id="{2F4522B3-0EEB-4951-AD75-5FB6CA279F72}" type="datetimeFigureOut">
              <a:rPr lang="en-GB"/>
              <a:pPr>
                <a:defRPr/>
              </a:pPr>
              <a:t>29/08/2024</a:t>
            </a:fld>
            <a:endParaRPr lang="en-GB"/>
          </a:p>
        </p:txBody>
      </p:sp>
      <p:sp>
        <p:nvSpPr>
          <p:cNvPr id="6" name="Footer Placeholder 4">
            <a:extLst>
              <a:ext uri="{FF2B5EF4-FFF2-40B4-BE49-F238E27FC236}">
                <a16:creationId xmlns:a16="http://schemas.microsoft.com/office/drawing/2014/main" id="{333479D5-3887-8810-2E15-EF5AA2FA6EEC}"/>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082532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GB"/>
          </a:p>
        </p:txBody>
      </p:sp>
      <p:sp>
        <p:nvSpPr>
          <p:cNvPr id="3" name="Content Placeholder 2"/>
          <p:cNvSpPr>
            <a:spLocks noGrp="1"/>
          </p:cNvSpPr>
          <p:nvPr>
            <p:ph sz="half" idx="1"/>
          </p:nvPr>
        </p:nvSpPr>
        <p:spPr>
          <a:xfrm>
            <a:off x="609600" y="1340769"/>
            <a:ext cx="5384800" cy="4536504"/>
          </a:xfrm>
        </p:spPr>
        <p:txBody>
          <a:bodyPr lIns="0" tIns="0" rIns="0" bIns="0"/>
          <a:lstStyle>
            <a:lvl1pPr>
              <a:defRPr sz="16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Content Placeholder 3"/>
          <p:cNvSpPr>
            <a:spLocks noGrp="1"/>
          </p:cNvSpPr>
          <p:nvPr>
            <p:ph sz="half" idx="2"/>
          </p:nvPr>
        </p:nvSpPr>
        <p:spPr>
          <a:xfrm>
            <a:off x="6197600" y="1340769"/>
            <a:ext cx="5384800" cy="4536504"/>
          </a:xfrm>
        </p:spPr>
        <p:txBody>
          <a:bodyPr lIns="0" tIns="0" rIns="0" bIns="0" rtlCol="0">
            <a:norm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e Placeholder 3">
            <a:extLst>
              <a:ext uri="{FF2B5EF4-FFF2-40B4-BE49-F238E27FC236}">
                <a16:creationId xmlns:a16="http://schemas.microsoft.com/office/drawing/2014/main" id="{3FE3AB09-6FF3-2C5B-3921-4C06B613F882}"/>
              </a:ext>
            </a:extLst>
          </p:cNvPr>
          <p:cNvSpPr>
            <a:spLocks noGrp="1"/>
          </p:cNvSpPr>
          <p:nvPr>
            <p:ph type="dt" sz="half" idx="10"/>
          </p:nvPr>
        </p:nvSpPr>
        <p:spPr/>
        <p:txBody>
          <a:bodyPr/>
          <a:lstStyle>
            <a:lvl1pPr>
              <a:defRPr/>
            </a:lvl1pPr>
          </a:lstStyle>
          <a:p>
            <a:pPr>
              <a:defRPr/>
            </a:pPr>
            <a:fld id="{2B853068-249A-4C23-A997-AF9C1761BE2D}" type="datetimeFigureOut">
              <a:rPr lang="en-GB"/>
              <a:pPr>
                <a:defRPr/>
              </a:pPr>
              <a:t>29/08/2024</a:t>
            </a:fld>
            <a:endParaRPr lang="en-GB"/>
          </a:p>
        </p:txBody>
      </p:sp>
      <p:sp>
        <p:nvSpPr>
          <p:cNvPr id="6" name="Footer Placeholder 4">
            <a:extLst>
              <a:ext uri="{FF2B5EF4-FFF2-40B4-BE49-F238E27FC236}">
                <a16:creationId xmlns:a16="http://schemas.microsoft.com/office/drawing/2014/main" id="{353F88DE-8325-372A-E79E-C805B0714879}"/>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81895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GB"/>
          </a:p>
        </p:txBody>
      </p:sp>
      <p:sp>
        <p:nvSpPr>
          <p:cNvPr id="4" name="Content Placeholder 3"/>
          <p:cNvSpPr>
            <a:spLocks noGrp="1"/>
          </p:cNvSpPr>
          <p:nvPr>
            <p:ph sz="half" idx="2"/>
          </p:nvPr>
        </p:nvSpPr>
        <p:spPr>
          <a:xfrm>
            <a:off x="609600" y="1988841"/>
            <a:ext cx="5386917" cy="3888432"/>
          </a:xfrm>
        </p:spPr>
        <p:txBody>
          <a:bodyPr lIns="90000" tIns="180000" rIns="90000" bIns="180000"/>
          <a:lstStyle>
            <a:lvl1pPr>
              <a:defRPr sz="16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Content Placeholder 5"/>
          <p:cNvSpPr>
            <a:spLocks noGrp="1"/>
          </p:cNvSpPr>
          <p:nvPr>
            <p:ph sz="quarter" idx="4"/>
          </p:nvPr>
        </p:nvSpPr>
        <p:spPr>
          <a:xfrm>
            <a:off x="6193368" y="1988841"/>
            <a:ext cx="5389033" cy="3888432"/>
          </a:xfrm>
        </p:spPr>
        <p:txBody>
          <a:bodyPr lIns="90000" tIns="180000" rIns="90000" bIns="180000" rtlCol="0">
            <a:normAutofit/>
          </a:bodyPr>
          <a:lstStyle>
            <a:lvl1pPr>
              <a:defRPr lang="en-US" smtClean="0"/>
            </a:lvl1pPr>
            <a:lvl2pPr>
              <a:defRPr lang="en-US" smtClean="0"/>
            </a:lvl2pPr>
            <a:lvl3pPr>
              <a:defRPr lang="en-US" smtClean="0"/>
            </a:lvl3pPr>
            <a:lvl4pPr>
              <a:defRPr lang="en-US" smtClean="0"/>
            </a:lvl4pPr>
            <a:lvl5pPr>
              <a:defRPr lang="en-GB"/>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ext Placeholder 2"/>
          <p:cNvSpPr>
            <a:spLocks noGrp="1"/>
          </p:cNvSpPr>
          <p:nvPr>
            <p:ph type="body" idx="13"/>
          </p:nvPr>
        </p:nvSpPr>
        <p:spPr>
          <a:xfrm>
            <a:off x="608244" y="1340768"/>
            <a:ext cx="5386917" cy="639762"/>
          </a:xfrm>
          <a:solidFill>
            <a:srgbClr val="E1EEC7"/>
          </a:solidFill>
        </p:spPr>
        <p:txBody>
          <a:bodyPr tIns="0" bIns="0" anchor="ctr">
            <a:normAutofit/>
          </a:bodyPr>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1" name="Text Placeholder 4"/>
          <p:cNvSpPr>
            <a:spLocks noGrp="1"/>
          </p:cNvSpPr>
          <p:nvPr>
            <p:ph type="body" sz="quarter" idx="14"/>
          </p:nvPr>
        </p:nvSpPr>
        <p:spPr>
          <a:xfrm>
            <a:off x="6192012" y="1340768"/>
            <a:ext cx="5389033" cy="639762"/>
          </a:xfrm>
          <a:solidFill>
            <a:srgbClr val="E1EEC7"/>
          </a:solidFill>
        </p:spPr>
        <p:txBody>
          <a:bodyPr rtlCol="0" anchor="ctr">
            <a:normAutofit/>
          </a:bodyPr>
          <a:lstStyle>
            <a:lvl1pPr>
              <a:defRPr lang="en-US" b="0" smtClean="0"/>
            </a:lvl1pPr>
          </a:lstStyle>
          <a:p>
            <a:pPr lvl="0"/>
            <a:r>
              <a:rPr lang="de-DE"/>
              <a:t>Mastertextformat bearbeiten</a:t>
            </a:r>
          </a:p>
        </p:txBody>
      </p:sp>
      <p:sp>
        <p:nvSpPr>
          <p:cNvPr id="3" name="Date Placeholder 3">
            <a:extLst>
              <a:ext uri="{FF2B5EF4-FFF2-40B4-BE49-F238E27FC236}">
                <a16:creationId xmlns:a16="http://schemas.microsoft.com/office/drawing/2014/main" id="{8F2E7029-D4C3-5E57-B308-8C159360F420}"/>
              </a:ext>
            </a:extLst>
          </p:cNvPr>
          <p:cNvSpPr>
            <a:spLocks noGrp="1"/>
          </p:cNvSpPr>
          <p:nvPr>
            <p:ph type="dt" sz="half" idx="15"/>
          </p:nvPr>
        </p:nvSpPr>
        <p:spPr/>
        <p:txBody>
          <a:bodyPr/>
          <a:lstStyle>
            <a:lvl1pPr>
              <a:defRPr/>
            </a:lvl1pPr>
          </a:lstStyle>
          <a:p>
            <a:pPr>
              <a:defRPr/>
            </a:pPr>
            <a:fld id="{5DCBD3B8-E569-4BF2-8F8B-04013341B99D}" type="datetimeFigureOut">
              <a:rPr lang="en-GB"/>
              <a:pPr>
                <a:defRPr/>
              </a:pPr>
              <a:t>29/08/2024</a:t>
            </a:fld>
            <a:endParaRPr lang="en-GB"/>
          </a:p>
        </p:txBody>
      </p:sp>
      <p:sp>
        <p:nvSpPr>
          <p:cNvPr id="5" name="Footer Placeholder 4">
            <a:extLst>
              <a:ext uri="{FF2B5EF4-FFF2-40B4-BE49-F238E27FC236}">
                <a16:creationId xmlns:a16="http://schemas.microsoft.com/office/drawing/2014/main" id="{6519E187-9A26-3278-6522-1C46C49528A5}"/>
              </a:ext>
            </a:extLst>
          </p:cNvPr>
          <p:cNvSpPr>
            <a:spLocks noGrp="1"/>
          </p:cNvSpPr>
          <p:nvPr>
            <p:ph type="ftr" sz="quarter" idx="16"/>
          </p:nvPr>
        </p:nvSpPr>
        <p:spPr/>
        <p:txBody>
          <a:bodyPr/>
          <a:lstStyle>
            <a:lvl1pPr>
              <a:defRPr/>
            </a:lvl1pPr>
          </a:lstStyle>
          <a:p>
            <a:pPr>
              <a:defRPr/>
            </a:pPr>
            <a:endParaRPr lang="en-GB"/>
          </a:p>
        </p:txBody>
      </p:sp>
    </p:spTree>
    <p:extLst>
      <p:ext uri="{BB962C8B-B14F-4D97-AF65-F5344CB8AC3E}">
        <p14:creationId xmlns:p14="http://schemas.microsoft.com/office/powerpoint/2010/main" val="202550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8" name="Title 1"/>
          <p:cNvSpPr>
            <a:spLocks noGrp="1"/>
          </p:cNvSpPr>
          <p:nvPr>
            <p:ph type="title"/>
          </p:nvPr>
        </p:nvSpPr>
        <p:spPr>
          <a:xfrm>
            <a:off x="609600" y="404813"/>
            <a:ext cx="10972800" cy="720726"/>
          </a:xfrm>
        </p:spPr>
        <p:txBody>
          <a:bodyPr/>
          <a:lstStyle>
            <a:lvl1pPr>
              <a:defRPr/>
            </a:lvl1pPr>
          </a:lstStyle>
          <a:p>
            <a:r>
              <a:rPr lang="de-DE"/>
              <a:t>Mastertitelformat bearbeiten</a:t>
            </a:r>
            <a:endParaRPr lang="en-GB"/>
          </a:p>
        </p:txBody>
      </p:sp>
      <p:sp>
        <p:nvSpPr>
          <p:cNvPr id="9" name="Content Placeholder 3"/>
          <p:cNvSpPr>
            <a:spLocks noGrp="1"/>
          </p:cNvSpPr>
          <p:nvPr>
            <p:ph sz="half" idx="2"/>
          </p:nvPr>
        </p:nvSpPr>
        <p:spPr>
          <a:xfrm>
            <a:off x="609600" y="1340769"/>
            <a:ext cx="3566187" cy="4536505"/>
          </a:xfrm>
          <a:solidFill>
            <a:srgbClr val="E1EEC7"/>
          </a:solidFill>
        </p:spPr>
        <p:txBody>
          <a:bodyPr lIns="90000" tIns="180000" rIns="90000" bIns="180000"/>
          <a:lstStyle>
            <a:lvl1pPr>
              <a:defRPr sz="16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Content Placeholder 5"/>
          <p:cNvSpPr>
            <a:spLocks noGrp="1"/>
          </p:cNvSpPr>
          <p:nvPr>
            <p:ph sz="quarter" idx="4"/>
          </p:nvPr>
        </p:nvSpPr>
        <p:spPr>
          <a:xfrm>
            <a:off x="4367809" y="1340769"/>
            <a:ext cx="7214592" cy="4536505"/>
          </a:xfrm>
        </p:spPr>
        <p:txBody>
          <a:bodyPr lIns="90000" tIns="180000" rIns="90000" bIns="180000" rtlCol="0">
            <a:normAutofit/>
          </a:bodyPr>
          <a:lstStyle>
            <a:lvl1pPr>
              <a:defRPr lang="en-US" smtClean="0"/>
            </a:lvl1pPr>
            <a:lvl2pPr>
              <a:defRPr lang="en-US" smtClean="0"/>
            </a:lvl2pPr>
            <a:lvl3pPr>
              <a:defRPr lang="en-US" smtClean="0"/>
            </a:lvl3pPr>
            <a:lvl4pPr>
              <a:defRPr lang="en-US" smtClean="0"/>
            </a:lvl4pPr>
            <a:lvl5pPr>
              <a:defRPr lang="en-GB"/>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 name="Date Placeholder 3">
            <a:extLst>
              <a:ext uri="{FF2B5EF4-FFF2-40B4-BE49-F238E27FC236}">
                <a16:creationId xmlns:a16="http://schemas.microsoft.com/office/drawing/2014/main" id="{CFC399CB-1341-B640-EFFD-278D5A0E45D8}"/>
              </a:ext>
            </a:extLst>
          </p:cNvPr>
          <p:cNvSpPr>
            <a:spLocks noGrp="1"/>
          </p:cNvSpPr>
          <p:nvPr>
            <p:ph type="dt" sz="half" idx="10"/>
          </p:nvPr>
        </p:nvSpPr>
        <p:spPr/>
        <p:txBody>
          <a:bodyPr/>
          <a:lstStyle>
            <a:lvl1pPr>
              <a:defRPr/>
            </a:lvl1pPr>
          </a:lstStyle>
          <a:p>
            <a:pPr>
              <a:defRPr/>
            </a:pPr>
            <a:fld id="{63F80CDC-1B10-405E-A169-B3E63C4C4766}" type="datetimeFigureOut">
              <a:rPr lang="en-GB"/>
              <a:pPr>
                <a:defRPr/>
              </a:pPr>
              <a:t>29/08/2024</a:t>
            </a:fld>
            <a:endParaRPr lang="en-GB"/>
          </a:p>
        </p:txBody>
      </p:sp>
      <p:sp>
        <p:nvSpPr>
          <p:cNvPr id="3" name="Footer Placeholder 4">
            <a:extLst>
              <a:ext uri="{FF2B5EF4-FFF2-40B4-BE49-F238E27FC236}">
                <a16:creationId xmlns:a16="http://schemas.microsoft.com/office/drawing/2014/main" id="{E1821508-2E26-6E2B-E448-8B0B5639CB4C}"/>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859350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GB"/>
          </a:p>
        </p:txBody>
      </p:sp>
      <p:sp>
        <p:nvSpPr>
          <p:cNvPr id="3" name="Date Placeholder 3">
            <a:extLst>
              <a:ext uri="{FF2B5EF4-FFF2-40B4-BE49-F238E27FC236}">
                <a16:creationId xmlns:a16="http://schemas.microsoft.com/office/drawing/2014/main" id="{C115C8C0-0913-E56D-7841-1D9EBDDE341F}"/>
              </a:ext>
            </a:extLst>
          </p:cNvPr>
          <p:cNvSpPr>
            <a:spLocks noGrp="1"/>
          </p:cNvSpPr>
          <p:nvPr>
            <p:ph type="dt" sz="half" idx="10"/>
          </p:nvPr>
        </p:nvSpPr>
        <p:spPr/>
        <p:txBody>
          <a:bodyPr/>
          <a:lstStyle>
            <a:lvl1pPr>
              <a:defRPr/>
            </a:lvl1pPr>
          </a:lstStyle>
          <a:p>
            <a:pPr>
              <a:defRPr/>
            </a:pPr>
            <a:fld id="{1B7BFBE4-AA47-4EC1-8718-E0F6F7DE4C67}" type="datetimeFigureOut">
              <a:rPr lang="en-GB"/>
              <a:pPr>
                <a:defRPr/>
              </a:pPr>
              <a:t>29/08/2024</a:t>
            </a:fld>
            <a:endParaRPr lang="en-GB"/>
          </a:p>
        </p:txBody>
      </p:sp>
      <p:sp>
        <p:nvSpPr>
          <p:cNvPr id="4" name="Footer Placeholder 4">
            <a:extLst>
              <a:ext uri="{FF2B5EF4-FFF2-40B4-BE49-F238E27FC236}">
                <a16:creationId xmlns:a16="http://schemas.microsoft.com/office/drawing/2014/main" id="{58C87213-2169-012E-E00F-7D9D59EDFA63}"/>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4026368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2C7D44C-DF53-5706-41C8-41B1B48AE629}"/>
              </a:ext>
            </a:extLst>
          </p:cNvPr>
          <p:cNvSpPr>
            <a:spLocks noChangeArrowheads="1"/>
          </p:cNvSpPr>
          <p:nvPr/>
        </p:nvSpPr>
        <p:spPr bwMode="auto">
          <a:xfrm>
            <a:off x="40218" y="1"/>
            <a:ext cx="12151783" cy="1368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de-DE"/>
          </a:p>
        </p:txBody>
      </p:sp>
      <p:sp>
        <p:nvSpPr>
          <p:cNvPr id="3" name="Date Placeholder 1">
            <a:extLst>
              <a:ext uri="{FF2B5EF4-FFF2-40B4-BE49-F238E27FC236}">
                <a16:creationId xmlns:a16="http://schemas.microsoft.com/office/drawing/2014/main" id="{690AFF92-5A89-3FBF-671C-DE623F7A8D2C}"/>
              </a:ext>
            </a:extLst>
          </p:cNvPr>
          <p:cNvSpPr>
            <a:spLocks noGrp="1"/>
          </p:cNvSpPr>
          <p:nvPr>
            <p:ph type="dt" sz="half" idx="10"/>
          </p:nvPr>
        </p:nvSpPr>
        <p:spPr/>
        <p:txBody>
          <a:bodyPr/>
          <a:lstStyle>
            <a:lvl1pPr>
              <a:defRPr/>
            </a:lvl1pPr>
          </a:lstStyle>
          <a:p>
            <a:pPr>
              <a:defRPr/>
            </a:pPr>
            <a:fld id="{78FD2ABB-989F-4C1F-9C4E-DF0C4461C658}" type="datetimeFigureOut">
              <a:rPr lang="en-GB"/>
              <a:pPr>
                <a:defRPr/>
              </a:pPr>
              <a:t>29/08/2024</a:t>
            </a:fld>
            <a:endParaRPr lang="en-GB"/>
          </a:p>
        </p:txBody>
      </p:sp>
      <p:sp>
        <p:nvSpPr>
          <p:cNvPr id="4" name="Footer Placeholder 2">
            <a:extLst>
              <a:ext uri="{FF2B5EF4-FFF2-40B4-BE49-F238E27FC236}">
                <a16:creationId xmlns:a16="http://schemas.microsoft.com/office/drawing/2014/main" id="{9339B212-3C32-24C7-9C19-85B29A1E45D8}"/>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502373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DF52F998-9D7C-02D6-79C2-7A484839A0DF}"/>
              </a:ext>
            </a:extLst>
          </p:cNvPr>
          <p:cNvSpPr>
            <a:spLocks noChangeArrowheads="1"/>
          </p:cNvSpPr>
          <p:nvPr/>
        </p:nvSpPr>
        <p:spPr bwMode="auto">
          <a:xfrm>
            <a:off x="40218" y="1"/>
            <a:ext cx="12151783" cy="1368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de-DE"/>
          </a:p>
        </p:txBody>
      </p:sp>
      <p:sp>
        <p:nvSpPr>
          <p:cNvPr id="2" name="Title 1"/>
          <p:cNvSpPr>
            <a:spLocks noGrp="1"/>
          </p:cNvSpPr>
          <p:nvPr>
            <p:ph type="title"/>
          </p:nvPr>
        </p:nvSpPr>
        <p:spPr>
          <a:xfrm>
            <a:off x="623392" y="5805264"/>
            <a:ext cx="7872875" cy="282154"/>
          </a:xfrm>
        </p:spPr>
        <p:txBody>
          <a:bodyPr anchor="t">
            <a:normAutofit/>
          </a:bodyPr>
          <a:lstStyle>
            <a:lvl1pPr algn="l">
              <a:defRPr sz="1400" b="0">
                <a:latin typeface="Interstate Light" pitchFamily="50" charset="0"/>
              </a:defRPr>
            </a:lvl1pPr>
          </a:lstStyle>
          <a:p>
            <a:r>
              <a:rPr lang="de-DE"/>
              <a:t>Mastertitelformat bearbeiten</a:t>
            </a:r>
            <a:endParaRPr lang="en-GB"/>
          </a:p>
        </p:txBody>
      </p:sp>
      <p:sp>
        <p:nvSpPr>
          <p:cNvPr id="3" name="Picture Placeholder 2"/>
          <p:cNvSpPr>
            <a:spLocks noGrp="1"/>
          </p:cNvSpPr>
          <p:nvPr>
            <p:ph type="pic" idx="1"/>
          </p:nvPr>
        </p:nvSpPr>
        <p:spPr>
          <a:xfrm>
            <a:off x="623392" y="260648"/>
            <a:ext cx="10945216" cy="5400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en-GB" noProof="0"/>
          </a:p>
        </p:txBody>
      </p:sp>
      <p:sp>
        <p:nvSpPr>
          <p:cNvPr id="5" name="Date Placeholder 4">
            <a:extLst>
              <a:ext uri="{FF2B5EF4-FFF2-40B4-BE49-F238E27FC236}">
                <a16:creationId xmlns:a16="http://schemas.microsoft.com/office/drawing/2014/main" id="{12FA0BB6-D1BE-4FC5-381B-1EF3B93407AC}"/>
              </a:ext>
            </a:extLst>
          </p:cNvPr>
          <p:cNvSpPr>
            <a:spLocks noGrp="1"/>
          </p:cNvSpPr>
          <p:nvPr>
            <p:ph type="dt" sz="half" idx="10"/>
          </p:nvPr>
        </p:nvSpPr>
        <p:spPr/>
        <p:txBody>
          <a:bodyPr/>
          <a:lstStyle>
            <a:lvl1pPr>
              <a:defRPr/>
            </a:lvl1pPr>
          </a:lstStyle>
          <a:p>
            <a:pPr>
              <a:defRPr/>
            </a:pPr>
            <a:fld id="{04436607-EF26-472F-BBFD-2E1F6F0A49E9}" type="datetimeFigureOut">
              <a:rPr lang="en-GB"/>
              <a:pPr>
                <a:defRPr/>
              </a:pPr>
              <a:t>29/08/2024</a:t>
            </a:fld>
            <a:endParaRPr lang="en-GB"/>
          </a:p>
        </p:txBody>
      </p:sp>
      <p:sp>
        <p:nvSpPr>
          <p:cNvPr id="6" name="Footer Placeholder 5">
            <a:extLst>
              <a:ext uri="{FF2B5EF4-FFF2-40B4-BE49-F238E27FC236}">
                <a16:creationId xmlns:a16="http://schemas.microsoft.com/office/drawing/2014/main" id="{4CC76555-2FF1-53F6-E99F-0C301B79754C}"/>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89688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a:extLst>
              <a:ext uri="{FF2B5EF4-FFF2-40B4-BE49-F238E27FC236}">
                <a16:creationId xmlns:a16="http://schemas.microsoft.com/office/drawing/2014/main" id="{C33334B3-76BC-C62E-050E-4841277868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Bild 8" descr="prona-logo_rgb.eps">
            <a:extLst>
              <a:ext uri="{FF2B5EF4-FFF2-40B4-BE49-F238E27FC236}">
                <a16:creationId xmlns:a16="http://schemas.microsoft.com/office/drawing/2014/main" id="{C7440C5C-EA3F-A07F-BE5E-AB51459B893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668934" y="6013450"/>
            <a:ext cx="216323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a:extLst>
              <a:ext uri="{FF2B5EF4-FFF2-40B4-BE49-F238E27FC236}">
                <a16:creationId xmlns:a16="http://schemas.microsoft.com/office/drawing/2014/main" id="{95ED5EAD-1F9E-C1A8-12AC-12A7802F703F}"/>
              </a:ext>
            </a:extLst>
          </p:cNvPr>
          <p:cNvSpPr>
            <a:spLocks noGrp="1"/>
          </p:cNvSpPr>
          <p:nvPr>
            <p:ph type="title"/>
          </p:nvPr>
        </p:nvSpPr>
        <p:spPr bwMode="auto">
          <a:xfrm>
            <a:off x="609600" y="404814"/>
            <a:ext cx="109728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ltLang="de-DE"/>
              <a:t>Mastertitelformat bearbeiten</a:t>
            </a:r>
            <a:endParaRPr lang="en-GB" altLang="de-DE"/>
          </a:p>
        </p:txBody>
      </p:sp>
      <p:sp>
        <p:nvSpPr>
          <p:cNvPr id="1029" name="Text Placeholder 2">
            <a:extLst>
              <a:ext uri="{FF2B5EF4-FFF2-40B4-BE49-F238E27FC236}">
                <a16:creationId xmlns:a16="http://schemas.microsoft.com/office/drawing/2014/main" id="{33BD156D-3F0D-0503-B44E-D7CD7BDF773C}"/>
              </a:ext>
            </a:extLst>
          </p:cNvPr>
          <p:cNvSpPr>
            <a:spLocks noGrp="1"/>
          </p:cNvSpPr>
          <p:nvPr>
            <p:ph type="body" idx="1"/>
          </p:nvPr>
        </p:nvSpPr>
        <p:spPr bwMode="auto">
          <a:xfrm>
            <a:off x="609600" y="1341439"/>
            <a:ext cx="109728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GB" altLang="de-DE"/>
          </a:p>
        </p:txBody>
      </p:sp>
      <p:sp>
        <p:nvSpPr>
          <p:cNvPr id="4" name="Date Placeholder 3">
            <a:extLst>
              <a:ext uri="{FF2B5EF4-FFF2-40B4-BE49-F238E27FC236}">
                <a16:creationId xmlns:a16="http://schemas.microsoft.com/office/drawing/2014/main" id="{8DA73FB9-CDC2-D079-0F56-797DA6CCDC0C}"/>
              </a:ext>
            </a:extLst>
          </p:cNvPr>
          <p:cNvSpPr>
            <a:spLocks noGrp="1"/>
          </p:cNvSpPr>
          <p:nvPr>
            <p:ph type="dt" sz="half" idx="2"/>
          </p:nvPr>
        </p:nvSpPr>
        <p:spPr>
          <a:xfrm>
            <a:off x="609600" y="6294438"/>
            <a:ext cx="973667" cy="279400"/>
          </a:xfrm>
          <a:prstGeom prst="rect">
            <a:avLst/>
          </a:prstGeom>
        </p:spPr>
        <p:txBody>
          <a:bodyPr vert="horz" lIns="0" tIns="0" rIns="0" bIns="0" rtlCol="0" anchor="ctr"/>
          <a:lstStyle>
            <a:lvl1pPr algn="l" fontAlgn="auto">
              <a:spcBef>
                <a:spcPts val="0"/>
              </a:spcBef>
              <a:spcAft>
                <a:spcPts val="0"/>
              </a:spcAft>
              <a:defRPr sz="1000">
                <a:solidFill>
                  <a:schemeClr val="tx1">
                    <a:lumMod val="65000"/>
                    <a:lumOff val="35000"/>
                  </a:schemeClr>
                </a:solidFill>
                <a:latin typeface="Interstate Light" pitchFamily="50" charset="0"/>
                <a:ea typeface="Verdana" pitchFamily="34" charset="0"/>
                <a:cs typeface="Verdana" pitchFamily="34" charset="0"/>
              </a:defRPr>
            </a:lvl1pPr>
          </a:lstStyle>
          <a:p>
            <a:pPr>
              <a:defRPr/>
            </a:pPr>
            <a:fld id="{B1466F70-1A81-4A3A-BB88-695D8D7DA6ED}" type="datetimeFigureOut">
              <a:rPr lang="en-GB"/>
              <a:pPr>
                <a:defRPr/>
              </a:pPr>
              <a:t>29/08/2024</a:t>
            </a:fld>
            <a:endParaRPr lang="en-GB"/>
          </a:p>
        </p:txBody>
      </p:sp>
      <p:sp>
        <p:nvSpPr>
          <p:cNvPr id="5" name="Footer Placeholder 4">
            <a:extLst>
              <a:ext uri="{FF2B5EF4-FFF2-40B4-BE49-F238E27FC236}">
                <a16:creationId xmlns:a16="http://schemas.microsoft.com/office/drawing/2014/main" id="{D3EE77AB-A52F-1026-146E-287976E7F875}"/>
              </a:ext>
            </a:extLst>
          </p:cNvPr>
          <p:cNvSpPr>
            <a:spLocks noGrp="1"/>
          </p:cNvSpPr>
          <p:nvPr>
            <p:ph type="ftr" sz="quarter" idx="3"/>
          </p:nvPr>
        </p:nvSpPr>
        <p:spPr>
          <a:xfrm>
            <a:off x="1775884" y="6294438"/>
            <a:ext cx="5568949" cy="279400"/>
          </a:xfrm>
          <a:prstGeom prst="rect">
            <a:avLst/>
          </a:prstGeom>
        </p:spPr>
        <p:txBody>
          <a:bodyPr vert="horz" lIns="0" tIns="0" rIns="0" bIns="0" rtlCol="0" anchor="ctr"/>
          <a:lstStyle>
            <a:lvl1pPr algn="l" fontAlgn="auto">
              <a:spcBef>
                <a:spcPts val="0"/>
              </a:spcBef>
              <a:spcAft>
                <a:spcPts val="0"/>
              </a:spcAft>
              <a:defRPr sz="1000">
                <a:solidFill>
                  <a:schemeClr val="tx1">
                    <a:lumMod val="65000"/>
                    <a:lumOff val="35000"/>
                  </a:schemeClr>
                </a:solidFill>
                <a:latin typeface="Interstate Light" pitchFamily="50" charset="0"/>
                <a:ea typeface="Verdana" pitchFamily="34" charset="0"/>
                <a:cs typeface="Verdana" pitchFamily="34" charset="0"/>
              </a:defRPr>
            </a:lvl1pPr>
          </a:lstStyle>
          <a:p>
            <a:pPr>
              <a:defRPr/>
            </a:pPr>
            <a:endParaRPr lang="en-GB"/>
          </a:p>
        </p:txBody>
      </p:sp>
      <p:cxnSp>
        <p:nvCxnSpPr>
          <p:cNvPr id="1032" name="Straight Connector 13">
            <a:extLst>
              <a:ext uri="{FF2B5EF4-FFF2-40B4-BE49-F238E27FC236}">
                <a16:creationId xmlns:a16="http://schemas.microsoft.com/office/drawing/2014/main" id="{A66E77A2-78BD-B861-A468-BE4BEF7FD32F}"/>
              </a:ext>
            </a:extLst>
          </p:cNvPr>
          <p:cNvCxnSpPr>
            <a:cxnSpLocks noChangeShapeType="1"/>
          </p:cNvCxnSpPr>
          <p:nvPr/>
        </p:nvCxnSpPr>
        <p:spPr bwMode="auto">
          <a:xfrm flipH="1">
            <a:off x="611718" y="404813"/>
            <a:ext cx="1096856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33" name="Straight Connector 16">
            <a:extLst>
              <a:ext uri="{FF2B5EF4-FFF2-40B4-BE49-F238E27FC236}">
                <a16:creationId xmlns:a16="http://schemas.microsoft.com/office/drawing/2014/main" id="{42907D67-7DD0-BDA9-6899-6D12FAC74036}"/>
              </a:ext>
            </a:extLst>
          </p:cNvPr>
          <p:cNvCxnSpPr>
            <a:cxnSpLocks noChangeShapeType="1"/>
          </p:cNvCxnSpPr>
          <p:nvPr/>
        </p:nvCxnSpPr>
        <p:spPr bwMode="auto">
          <a:xfrm flipH="1">
            <a:off x="611718" y="1125538"/>
            <a:ext cx="1096856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3758" r:id="rId1"/>
    <p:sldLayoutId id="2147483753" r:id="rId2"/>
    <p:sldLayoutId id="2147483759" r:id="rId3"/>
    <p:sldLayoutId id="2147483754" r:id="rId4"/>
    <p:sldLayoutId id="2147483755" r:id="rId5"/>
    <p:sldLayoutId id="2147483756" r:id="rId6"/>
    <p:sldLayoutId id="2147483757" r:id="rId7"/>
    <p:sldLayoutId id="2147483760" r:id="rId8"/>
    <p:sldLayoutId id="2147483770" r:id="rId9"/>
  </p:sldLayoutIdLst>
  <p:txStyles>
    <p:titleStyle>
      <a:lvl1pPr algn="l" rtl="0" eaLnBrk="1" fontAlgn="base" hangingPunct="1">
        <a:spcBef>
          <a:spcPct val="0"/>
        </a:spcBef>
        <a:spcAft>
          <a:spcPct val="0"/>
        </a:spcAft>
        <a:defRPr sz="2800" kern="1200">
          <a:solidFill>
            <a:schemeClr val="tx1"/>
          </a:solidFill>
          <a:latin typeface="Interstate Bold" pitchFamily="50" charset="0"/>
          <a:ea typeface="Verdana" pitchFamily="34" charset="0"/>
          <a:cs typeface="Verdana" pitchFamily="34" charset="0"/>
        </a:defRPr>
      </a:lvl1pPr>
      <a:lvl2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2pPr>
      <a:lvl3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3pPr>
      <a:lvl4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4pPr>
      <a:lvl5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5pPr>
      <a:lvl6pPr marL="4572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9pPr>
    </p:titleStyle>
    <p:bodyStyle>
      <a:lvl1pPr marL="180975" indent="-180975" algn="l" rtl="0" eaLnBrk="1" fontAlgn="base" hangingPunct="1">
        <a:spcBef>
          <a:spcPct val="20000"/>
        </a:spcBef>
        <a:spcAft>
          <a:spcPct val="0"/>
        </a:spcAft>
        <a:buClr>
          <a:srgbClr val="7F7F7F"/>
        </a:buClr>
        <a:buFont typeface="Arial" panose="020B0604020202020204" pitchFamily="34" charset="0"/>
        <a:buChar char="•"/>
        <a:defRPr sz="16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6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5DB889C-BB9D-7D77-C17A-DACDBA84D791}"/>
              </a:ext>
            </a:extLst>
          </p:cNvPr>
          <p:cNvSpPr>
            <a:spLocks noGrp="1"/>
          </p:cNvSpPr>
          <p:nvPr>
            <p:ph type="ctrTitle"/>
          </p:nvPr>
        </p:nvSpPr>
        <p:spPr>
          <a:xfrm>
            <a:off x="4778515" y="1269763"/>
            <a:ext cx="5889485" cy="2145760"/>
          </a:xfrm>
        </p:spPr>
        <p:txBody>
          <a:bodyPr/>
          <a:lstStyle/>
          <a:p>
            <a:r>
              <a:rPr lang="en-GB" sz="2400">
                <a:latin typeface="Interstate Bold"/>
                <a:ea typeface="Verdana"/>
              </a:rPr>
              <a:t>Je </a:t>
            </a:r>
            <a:r>
              <a:rPr lang="en-GB" sz="2400" err="1">
                <a:latin typeface="Interstate Bold"/>
                <a:ea typeface="Verdana"/>
              </a:rPr>
              <a:t>natürlicher</a:t>
            </a:r>
            <a:r>
              <a:rPr lang="en-GB" sz="2400">
                <a:latin typeface="Interstate Bold"/>
                <a:ea typeface="Verdana"/>
              </a:rPr>
              <a:t> der Wald, </a:t>
            </a:r>
            <a:r>
              <a:rPr lang="en-GB" sz="2400" err="1">
                <a:latin typeface="Interstate Bold"/>
                <a:ea typeface="Verdana"/>
              </a:rPr>
              <a:t>desto</a:t>
            </a:r>
            <a:r>
              <a:rPr lang="en-GB" sz="2400">
                <a:latin typeface="Interstate Bold"/>
                <a:ea typeface="Verdana"/>
              </a:rPr>
              <a:t> </a:t>
            </a:r>
            <a:r>
              <a:rPr lang="en-GB" sz="2400" err="1">
                <a:latin typeface="Interstate Bold"/>
                <a:ea typeface="Verdana"/>
              </a:rPr>
              <a:t>besser</a:t>
            </a:r>
            <a:r>
              <a:rPr lang="en-GB" sz="2400">
                <a:latin typeface="Interstate Bold"/>
                <a:ea typeface="Verdana"/>
              </a:rPr>
              <a:t> </a:t>
            </a:r>
            <a:r>
              <a:rPr lang="en-GB" sz="2400" err="1">
                <a:latin typeface="Interstate Bold"/>
                <a:ea typeface="Verdana"/>
              </a:rPr>
              <a:t>läuft</a:t>
            </a:r>
            <a:r>
              <a:rPr lang="en-GB" sz="2400">
                <a:latin typeface="Interstate Bold"/>
                <a:ea typeface="Verdana"/>
              </a:rPr>
              <a:t> die </a:t>
            </a:r>
            <a:r>
              <a:rPr lang="en-GB" sz="2400" err="1">
                <a:latin typeface="Interstate Bold"/>
                <a:ea typeface="Verdana"/>
              </a:rPr>
              <a:t>Verjüngung</a:t>
            </a:r>
            <a:br>
              <a:rPr lang="en-GB" sz="2400" dirty="0">
                <a:latin typeface="Interstate Bold"/>
                <a:ea typeface="Verdana"/>
              </a:rPr>
            </a:br>
            <a:br>
              <a:rPr lang="en-GB" sz="2400" dirty="0">
                <a:latin typeface="Interstate Bold"/>
                <a:ea typeface="Verdana"/>
              </a:rPr>
            </a:br>
            <a:r>
              <a:rPr lang="en-GB" altLang="de-DE" sz="2400" dirty="0">
                <a:latin typeface="Interstate Bold"/>
                <a:ea typeface="Verdana"/>
              </a:rPr>
              <a:t> </a:t>
            </a:r>
            <a:r>
              <a:rPr lang="en-GB" altLang="de-DE" sz="2400">
                <a:latin typeface="Interstate Bold"/>
                <a:ea typeface="Verdana"/>
              </a:rPr>
              <a:t> Die </a:t>
            </a:r>
            <a:r>
              <a:rPr lang="de-CH" altLang="de-DE" sz="2400">
                <a:latin typeface="Interstate Bold"/>
                <a:ea typeface="Verdana"/>
              </a:rPr>
              <a:t>Verjüngung</a:t>
            </a:r>
            <a:r>
              <a:rPr lang="en-GB" altLang="de-DE" sz="2400">
                <a:latin typeface="Interstate Bold"/>
                <a:ea typeface="Verdana"/>
              </a:rPr>
              <a:t> der </a:t>
            </a:r>
            <a:r>
              <a:rPr lang="de-CH" altLang="de-DE" sz="2400">
                <a:latin typeface="Interstate Bold"/>
                <a:ea typeface="Verdana"/>
              </a:rPr>
              <a:t>Wälder</a:t>
            </a:r>
            <a:r>
              <a:rPr lang="en-GB" altLang="de-DE" sz="2400">
                <a:latin typeface="Interstate Bold"/>
                <a:ea typeface="Verdana"/>
              </a:rPr>
              <a:t> </a:t>
            </a:r>
            <a:r>
              <a:rPr lang="en-GB" altLang="de-DE" sz="2400" err="1">
                <a:latin typeface="Interstate Bold"/>
                <a:ea typeface="Verdana"/>
              </a:rPr>
              <a:t>aus</a:t>
            </a:r>
            <a:r>
              <a:rPr lang="en-GB" altLang="de-DE" sz="2400">
                <a:latin typeface="Interstate Bold"/>
                <a:ea typeface="Verdana"/>
              </a:rPr>
              <a:t> Sicht des </a:t>
            </a:r>
            <a:r>
              <a:rPr lang="en-GB" altLang="de-DE" sz="2400" err="1">
                <a:latin typeface="Interstate Bold"/>
                <a:ea typeface="Verdana"/>
              </a:rPr>
              <a:t>Naturschutzes</a:t>
            </a:r>
            <a:endParaRPr lang="en-GB" altLang="de-DE" sz="2400">
              <a:latin typeface="Interstate Bold"/>
              <a:ea typeface="Verdana"/>
            </a:endParaRPr>
          </a:p>
        </p:txBody>
      </p:sp>
      <p:sp>
        <p:nvSpPr>
          <p:cNvPr id="6147" name="Subtitle 2">
            <a:extLst>
              <a:ext uri="{FF2B5EF4-FFF2-40B4-BE49-F238E27FC236}">
                <a16:creationId xmlns:a16="http://schemas.microsoft.com/office/drawing/2014/main" id="{DE685097-60EB-5CCF-7CA6-5AC8118D6325}"/>
              </a:ext>
            </a:extLst>
          </p:cNvPr>
          <p:cNvSpPr>
            <a:spLocks noGrp="1"/>
          </p:cNvSpPr>
          <p:nvPr>
            <p:ph type="subTitle" idx="1"/>
          </p:nvPr>
        </p:nvSpPr>
        <p:spPr>
          <a:xfrm>
            <a:off x="1992314" y="3789364"/>
            <a:ext cx="8207375" cy="1849437"/>
          </a:xfrm>
        </p:spPr>
        <p:txBody>
          <a:bodyPr/>
          <a:lstStyle/>
          <a:p>
            <a:pPr eaLnBrk="1" hangingPunct="1"/>
            <a:r>
              <a:rPr lang="en-GB" altLang="de-DE">
                <a:latin typeface="Interstate Light" pitchFamily="2" charset="0"/>
              </a:rPr>
              <a:t>2. </a:t>
            </a:r>
            <a:r>
              <a:rPr lang="en-GB" altLang="de-DE" err="1">
                <a:latin typeface="Interstate Light" pitchFamily="2" charset="0"/>
              </a:rPr>
              <a:t>Waldkongress</a:t>
            </a:r>
            <a:endParaRPr lang="en-GB" altLang="de-DE">
              <a:latin typeface="Interstate Light" pitchFamily="2" charset="0"/>
            </a:endParaRPr>
          </a:p>
          <a:p>
            <a:pPr eaLnBrk="1" hangingPunct="1"/>
            <a:r>
              <a:rPr lang="en-GB" altLang="de-DE">
                <a:latin typeface="Interstate Light" pitchFamily="2" charset="0"/>
              </a:rPr>
              <a:t>3. September 2024</a:t>
            </a:r>
          </a:p>
          <a:p>
            <a:pPr eaLnBrk="1" hangingPunct="1"/>
            <a:r>
              <a:rPr lang="en-GB" altLang="de-DE">
                <a:latin typeface="Interstate Light" pitchFamily="2" charset="0"/>
              </a:rPr>
              <a:t>Urs Leugger-</a:t>
            </a:r>
            <a:r>
              <a:rPr lang="en-GB" altLang="de-DE" err="1">
                <a:latin typeface="Interstate Light" pitchFamily="2" charset="0"/>
              </a:rPr>
              <a:t>Eggimann</a:t>
            </a:r>
            <a:endParaRPr lang="en-GB" altLang="de-DE">
              <a:latin typeface="Interstate Light" pitchFamily="2" charset="0"/>
            </a:endParaRPr>
          </a:p>
          <a:p>
            <a:pPr eaLnBrk="1" hangingPunct="1"/>
            <a:r>
              <a:rPr lang="en-GB" altLang="de-DE" err="1">
                <a:latin typeface="Interstate Light" pitchFamily="2" charset="0"/>
              </a:rPr>
              <a:t>Geschäftsleiter</a:t>
            </a:r>
            <a:endParaRPr lang="en-GB" altLang="de-DE">
              <a:latin typeface="Interstate Light" pitchFamily="2" charset="0"/>
            </a:endParaRPr>
          </a:p>
        </p:txBody>
      </p:sp>
      <p:pic>
        <p:nvPicPr>
          <p:cNvPr id="1026" name="Grafik 3" descr="Ein Bild, das draußen, Pflanze, Gelände, Stein enthält.&#10;&#10;Automatisch generierte Beschreibung">
            <a:extLst>
              <a:ext uri="{FF2B5EF4-FFF2-40B4-BE49-F238E27FC236}">
                <a16:creationId xmlns:a16="http://schemas.microsoft.com/office/drawing/2014/main" id="{0949DB6E-872B-8677-E152-F6DF505F43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0" r="22293"/>
          <a:stretch/>
        </p:blipFill>
        <p:spPr bwMode="auto">
          <a:xfrm>
            <a:off x="1524001" y="1"/>
            <a:ext cx="3491709"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Inhaltsplatzhalter 2">
            <a:extLst>
              <a:ext uri="{FF2B5EF4-FFF2-40B4-BE49-F238E27FC236}">
                <a16:creationId xmlns:a16="http://schemas.microsoft.com/office/drawing/2014/main" id="{290D4314-16E6-1BDD-0EAB-2B88905449A6}"/>
              </a:ext>
            </a:extLst>
          </p:cNvPr>
          <p:cNvSpPr txBox="1">
            <a:spLocks/>
          </p:cNvSpPr>
          <p:nvPr/>
        </p:nvSpPr>
        <p:spPr bwMode="auto">
          <a:xfrm rot="16200000">
            <a:off x="2858470" y="4167014"/>
            <a:ext cx="4591050" cy="27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a:solidFill>
                  <a:schemeClr val="bg1"/>
                </a:solidFill>
              </a:rPr>
              <a:t>Foto: © Susanna Meyer</a:t>
            </a:r>
          </a:p>
          <a:p>
            <a:pPr>
              <a:buFont typeface="Wingdings" panose="05000000000000000000" pitchFamily="2" charset="2"/>
              <a:buChar char="Ø"/>
            </a:pPr>
            <a:endParaRPr lang="de-CH" sz="2400">
              <a:latin typeface="Interstate Light"/>
              <a:ea typeface="Verdana"/>
            </a:endParaRPr>
          </a:p>
        </p:txBody>
      </p:sp>
      <p:pic>
        <p:nvPicPr>
          <p:cNvPr id="4" name="Grafik 3" descr="Ein Bild, das Schrift, Logo, Grafiken, Grafikdesign enthält.&#10;&#10;Automatisch generierte Beschreibung">
            <a:extLst>
              <a:ext uri="{FF2B5EF4-FFF2-40B4-BE49-F238E27FC236}">
                <a16:creationId xmlns:a16="http://schemas.microsoft.com/office/drawing/2014/main" id="{90D95FAD-7097-2E4F-CDEB-E4637A36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712" y="5882640"/>
            <a:ext cx="2718217" cy="9753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BC6DBA-0CE8-7647-0123-08134363682A}"/>
              </a:ext>
            </a:extLst>
          </p:cNvPr>
          <p:cNvSpPr>
            <a:spLocks noGrp="1"/>
          </p:cNvSpPr>
          <p:nvPr>
            <p:ph type="title"/>
          </p:nvPr>
        </p:nvSpPr>
        <p:spPr>
          <a:xfrm>
            <a:off x="2213812" y="404814"/>
            <a:ext cx="9368588" cy="720725"/>
          </a:xfrm>
        </p:spPr>
        <p:txBody>
          <a:bodyPr/>
          <a:lstStyle/>
          <a:p>
            <a:r>
              <a:rPr lang="de-DE" b="1" dirty="0"/>
              <a:t>Fazit</a:t>
            </a:r>
          </a:p>
        </p:txBody>
      </p:sp>
      <p:sp>
        <p:nvSpPr>
          <p:cNvPr id="3" name="Inhaltsplatzhalter 2">
            <a:extLst>
              <a:ext uri="{FF2B5EF4-FFF2-40B4-BE49-F238E27FC236}">
                <a16:creationId xmlns:a16="http://schemas.microsoft.com/office/drawing/2014/main" id="{A4C742CC-7C0F-82CC-443C-0930AA822C0A}"/>
              </a:ext>
            </a:extLst>
          </p:cNvPr>
          <p:cNvSpPr>
            <a:spLocks noGrp="1"/>
          </p:cNvSpPr>
          <p:nvPr>
            <p:ph idx="1"/>
          </p:nvPr>
        </p:nvSpPr>
        <p:spPr>
          <a:xfrm>
            <a:off x="1981200" y="1455968"/>
            <a:ext cx="5390706" cy="4867341"/>
          </a:xfrm>
        </p:spPr>
        <p:txBody>
          <a:bodyPr/>
          <a:lstStyle/>
          <a:p>
            <a:r>
              <a:rPr lang="de-DE" sz="2300" dirty="0">
                <a:latin typeface="Interstate Light"/>
                <a:ea typeface="Verdana"/>
              </a:rPr>
              <a:t>Umwelt- und Klimaveränderungen sowie Wildtiere haben Einfluss auf die natürliche Entwicklung der Wälder. </a:t>
            </a:r>
          </a:p>
          <a:p>
            <a:r>
              <a:rPr lang="de-DE" sz="2300" dirty="0">
                <a:latin typeface="Interstate Light"/>
                <a:ea typeface="Verdana"/>
              </a:rPr>
              <a:t>Das Zulassen natürlicher Dynamik hilft - mit dem zentralen Prozess der </a:t>
            </a:r>
            <a:r>
              <a:rPr lang="de-CH" sz="2300" dirty="0">
                <a:latin typeface="Interstate Light"/>
                <a:ea typeface="Verdana"/>
              </a:rPr>
              <a:t>Naturverjüngung </a:t>
            </a:r>
            <a:r>
              <a:rPr lang="de-DE" sz="2300" dirty="0">
                <a:latin typeface="Interstate Light"/>
                <a:ea typeface="Verdana"/>
              </a:rPr>
              <a:t>- Waldbestände mit einheimischen, standortgerechten und genetisch vielfältigen Baumarten zu erhalten. </a:t>
            </a:r>
          </a:p>
          <a:p>
            <a:r>
              <a:rPr lang="de-DE" sz="2300" dirty="0">
                <a:latin typeface="Interstate Light"/>
                <a:ea typeface="Verdana"/>
              </a:rPr>
              <a:t>Eine grosse Vielfalt ist die Grundlage für resiliente Wälder - und solche brauchen wir in Zukunft.</a:t>
            </a:r>
          </a:p>
        </p:txBody>
      </p:sp>
      <p:pic>
        <p:nvPicPr>
          <p:cNvPr id="4" name="Espace réservé du contenu 5" descr="Une image contenant plein air, herbe, plante, arbre&#10;&#10;Description générée automatiquement">
            <a:extLst>
              <a:ext uri="{FF2B5EF4-FFF2-40B4-BE49-F238E27FC236}">
                <a16:creationId xmlns:a16="http://schemas.microsoft.com/office/drawing/2014/main" id="{D9286F95-7464-072F-7BD2-A712BDCD1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371906" y="3300825"/>
            <a:ext cx="3296094" cy="231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nhaltsplatzhalter 2">
            <a:extLst>
              <a:ext uri="{FF2B5EF4-FFF2-40B4-BE49-F238E27FC236}">
                <a16:creationId xmlns:a16="http://schemas.microsoft.com/office/drawing/2014/main" id="{4FB8D277-C8D7-3A7D-3453-0AFB729C726B}"/>
              </a:ext>
            </a:extLst>
          </p:cNvPr>
          <p:cNvSpPr txBox="1">
            <a:spLocks/>
          </p:cNvSpPr>
          <p:nvPr/>
        </p:nvSpPr>
        <p:spPr bwMode="auto">
          <a:xfrm>
            <a:off x="7371906" y="5627632"/>
            <a:ext cx="3296094" cy="2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a:t>Foto: © Pro Natura, Elena Strozzi</a:t>
            </a:r>
          </a:p>
          <a:p>
            <a:pPr>
              <a:buFont typeface="Wingdings" panose="05000000000000000000" pitchFamily="2" charset="2"/>
              <a:buChar char="Ø"/>
            </a:pPr>
            <a:endParaRPr lang="de-CH" sz="2400" dirty="0">
              <a:latin typeface="Interstate Light"/>
              <a:ea typeface="Verdana"/>
            </a:endParaRPr>
          </a:p>
        </p:txBody>
      </p:sp>
      <p:pic>
        <p:nvPicPr>
          <p:cNvPr id="5" name="Grafik 4" descr="Ein Bild, das Schrift, Logo, Grafiken, Grafikdesign enthält.&#10;&#10;Automatisch generierte Beschreibung">
            <a:extLst>
              <a:ext uri="{FF2B5EF4-FFF2-40B4-BE49-F238E27FC236}">
                <a16:creationId xmlns:a16="http://schemas.microsoft.com/office/drawing/2014/main" id="{DC9B6016-09D8-480F-A3E8-032D6E1D1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1712" y="5882640"/>
            <a:ext cx="2718217" cy="975360"/>
          </a:xfrm>
          <a:prstGeom prst="rect">
            <a:avLst/>
          </a:prstGeom>
        </p:spPr>
      </p:pic>
    </p:spTree>
    <p:extLst>
      <p:ext uri="{BB962C8B-B14F-4D97-AF65-F5344CB8AC3E}">
        <p14:creationId xmlns:p14="http://schemas.microsoft.com/office/powerpoint/2010/main" val="1151181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27FD16-1F95-2E79-BCE8-85012DC10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13682"/>
            <a:ext cx="9144000" cy="4211637"/>
          </a:xfrm>
          <a:prstGeom prst="rect">
            <a:avLst/>
          </a:prstGeom>
          <a:noFill/>
          <a:extLst>
            <a:ext uri="{909E8E84-426E-40DD-AFC4-6F175D3DCCD1}">
              <a14:hiddenFill xmlns:a14="http://schemas.microsoft.com/office/drawing/2010/main">
                <a:solidFill>
                  <a:srgbClr val="FFFFFF"/>
                </a:solidFill>
              </a14:hiddenFill>
            </a:ext>
          </a:extLst>
        </p:spPr>
      </p:pic>
      <p:sp>
        <p:nvSpPr>
          <p:cNvPr id="4" name="Inhaltsplatzhalter 2">
            <a:extLst>
              <a:ext uri="{FF2B5EF4-FFF2-40B4-BE49-F238E27FC236}">
                <a16:creationId xmlns:a16="http://schemas.microsoft.com/office/drawing/2014/main" id="{E7A57028-7F5B-35A2-5F36-79FB64E17A18}"/>
              </a:ext>
            </a:extLst>
          </p:cNvPr>
          <p:cNvSpPr txBox="1">
            <a:spLocks/>
          </p:cNvSpPr>
          <p:nvPr/>
        </p:nvSpPr>
        <p:spPr bwMode="auto">
          <a:xfrm>
            <a:off x="1504950" y="5725318"/>
            <a:ext cx="4591050" cy="27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a:t>Foto: © Pro Natura, Susanna Meyer</a:t>
            </a:r>
          </a:p>
          <a:p>
            <a:pPr>
              <a:buFont typeface="Wingdings" panose="05000000000000000000" pitchFamily="2" charset="2"/>
              <a:buChar char="Ø"/>
            </a:pPr>
            <a:endParaRPr lang="de-CH" sz="2400">
              <a:latin typeface="Interstate Light"/>
              <a:ea typeface="Verdana"/>
            </a:endParaRPr>
          </a:p>
        </p:txBody>
      </p:sp>
      <p:sp>
        <p:nvSpPr>
          <p:cNvPr id="5" name="Titel 1">
            <a:extLst>
              <a:ext uri="{FF2B5EF4-FFF2-40B4-BE49-F238E27FC236}">
                <a16:creationId xmlns:a16="http://schemas.microsoft.com/office/drawing/2014/main" id="{F76B267B-0526-022B-ED80-57132F3EEC18}"/>
              </a:ext>
            </a:extLst>
          </p:cNvPr>
          <p:cNvSpPr txBox="1">
            <a:spLocks/>
          </p:cNvSpPr>
          <p:nvPr/>
        </p:nvSpPr>
        <p:spPr bwMode="auto">
          <a:xfrm>
            <a:off x="1981200" y="468314"/>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kern="1200">
                <a:solidFill>
                  <a:schemeClr val="tx1"/>
                </a:solidFill>
                <a:latin typeface="Interstate Bold" pitchFamily="50" charset="0"/>
                <a:ea typeface="Verdana" pitchFamily="34" charset="0"/>
                <a:cs typeface="Verdana" pitchFamily="34" charset="0"/>
              </a:defRPr>
            </a:lvl1pPr>
            <a:lvl2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2pPr>
            <a:lvl3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3pPr>
            <a:lvl4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4pPr>
            <a:lvl5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5pPr>
            <a:lvl6pPr marL="4572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9pPr>
          </a:lstStyle>
          <a:p>
            <a:r>
              <a:rPr lang="de-DE" b="1"/>
              <a:t>Danke für die Aufmerksamkeit!</a:t>
            </a:r>
          </a:p>
        </p:txBody>
      </p:sp>
      <p:pic>
        <p:nvPicPr>
          <p:cNvPr id="2" name="Grafik 1" descr="Ein Bild, das Schrift, Logo, Grafiken, Grafikdesign enthält.&#10;&#10;Automatisch generierte Beschreibung">
            <a:extLst>
              <a:ext uri="{FF2B5EF4-FFF2-40B4-BE49-F238E27FC236}">
                <a16:creationId xmlns:a16="http://schemas.microsoft.com/office/drawing/2014/main" id="{12F9D30A-3928-497B-B784-79317DD82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712" y="5882640"/>
            <a:ext cx="2718217" cy="975360"/>
          </a:xfrm>
          <a:prstGeom prst="rect">
            <a:avLst/>
          </a:prstGeom>
        </p:spPr>
      </p:pic>
    </p:spTree>
    <p:extLst>
      <p:ext uri="{BB962C8B-B14F-4D97-AF65-F5344CB8AC3E}">
        <p14:creationId xmlns:p14="http://schemas.microsoft.com/office/powerpoint/2010/main" val="1101379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2089354" y="404814"/>
            <a:ext cx="9493046" cy="720725"/>
          </a:xfrm>
        </p:spPr>
        <p:txBody>
          <a:bodyPr/>
          <a:lstStyle/>
          <a:p>
            <a:r>
              <a:rPr lang="de-CH" b="1" dirty="0">
                <a:latin typeface="Interstate Bold"/>
                <a:ea typeface="Verdana"/>
              </a:rPr>
              <a:t>Wälder sind resiliente Systeme</a:t>
            </a:r>
          </a:p>
        </p:txBody>
      </p:sp>
      <p:sp>
        <p:nvSpPr>
          <p:cNvPr id="3" name="Inhaltsplatzhalter 2">
            <a:extLst>
              <a:ext uri="{FF2B5EF4-FFF2-40B4-BE49-F238E27FC236}">
                <a16:creationId xmlns:a16="http://schemas.microsoft.com/office/drawing/2014/main" id="{5D8AEC86-F6E2-309F-170E-4BBBB129947E}"/>
              </a:ext>
            </a:extLst>
          </p:cNvPr>
          <p:cNvSpPr>
            <a:spLocks noGrp="1"/>
          </p:cNvSpPr>
          <p:nvPr>
            <p:ph idx="1"/>
          </p:nvPr>
        </p:nvSpPr>
        <p:spPr>
          <a:xfrm>
            <a:off x="2089354" y="1429259"/>
            <a:ext cx="8121446" cy="4536504"/>
          </a:xfrm>
        </p:spPr>
        <p:txBody>
          <a:bodyPr/>
          <a:lstStyle/>
          <a:p>
            <a:pPr marL="0" indent="0">
              <a:buNone/>
            </a:pPr>
            <a:r>
              <a:rPr lang="de-CH" sz="2000" dirty="0">
                <a:latin typeface="Interstate Light"/>
                <a:ea typeface="Verdana"/>
              </a:rPr>
              <a:t>Wälder sind natürlicherweise resiliente Systeme, die sich dynamisch entwickeln, altern und wieder verjüngen. </a:t>
            </a:r>
            <a:endParaRPr lang="de-CH" sz="2000" b="1" dirty="0">
              <a:latin typeface="Interstate Bold"/>
              <a:ea typeface="Verdana"/>
            </a:endParaRPr>
          </a:p>
          <a:p>
            <a:pPr marL="0" indent="0">
              <a:buNone/>
            </a:pPr>
            <a:endParaRPr lang="de-CH" sz="2400" b="1" dirty="0">
              <a:latin typeface="Interstate Bold"/>
              <a:ea typeface="Verdana"/>
            </a:endParaRPr>
          </a:p>
        </p:txBody>
      </p:sp>
      <p:pic>
        <p:nvPicPr>
          <p:cNvPr id="1026" name="Picture 2">
            <a:extLst>
              <a:ext uri="{FF2B5EF4-FFF2-40B4-BE49-F238E27FC236}">
                <a16:creationId xmlns:a16="http://schemas.microsoft.com/office/drawing/2014/main" id="{678E2C5E-7DA4-7ABE-DDA2-97614452A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916" y="2225228"/>
            <a:ext cx="5974168" cy="3912177"/>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descr="Ein Bild, das Schrift, Logo, Grafiken, Grafikdesign enthält.&#10;&#10;Automatisch generierte Beschreibung">
            <a:extLst>
              <a:ext uri="{FF2B5EF4-FFF2-40B4-BE49-F238E27FC236}">
                <a16:creationId xmlns:a16="http://schemas.microsoft.com/office/drawing/2014/main" id="{79CBAD5D-3A44-A6C7-B2AF-89228F058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712" y="5882640"/>
            <a:ext cx="2718217" cy="975360"/>
          </a:xfrm>
          <a:prstGeom prst="rect">
            <a:avLst/>
          </a:prstGeom>
        </p:spPr>
      </p:pic>
    </p:spTree>
    <p:extLst>
      <p:ext uri="{BB962C8B-B14F-4D97-AF65-F5344CB8AC3E}">
        <p14:creationId xmlns:p14="http://schemas.microsoft.com/office/powerpoint/2010/main" val="14809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hrift, Logo, Grafiken, Grafikdesign enthält.&#10;&#10;Automatisch generierte Beschreibung">
            <a:extLst>
              <a:ext uri="{FF2B5EF4-FFF2-40B4-BE49-F238E27FC236}">
                <a16:creationId xmlns:a16="http://schemas.microsoft.com/office/drawing/2014/main" id="{661344C7-749C-6382-FA70-455EEB7CF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1712" y="5882640"/>
            <a:ext cx="2718217" cy="975360"/>
          </a:xfrm>
          <a:prstGeom prst="rect">
            <a:avLst/>
          </a:prstGeom>
        </p:spPr>
      </p:pic>
      <p:pic>
        <p:nvPicPr>
          <p:cNvPr id="3" name="Image 2" descr="Une image contenant plein air, forêt, plante, Forêt primaire&#10;&#10;Description générée automatiquement">
            <a:extLst>
              <a:ext uri="{FF2B5EF4-FFF2-40B4-BE49-F238E27FC236}">
                <a16:creationId xmlns:a16="http://schemas.microsoft.com/office/drawing/2014/main" id="{97C9956A-C0FD-DF6D-8348-4B74F155ECBD}"/>
              </a:ext>
            </a:extLst>
          </p:cNvPr>
          <p:cNvPicPr>
            <a:picLocks noChangeAspect="1"/>
          </p:cNvPicPr>
          <p:nvPr/>
        </p:nvPicPr>
        <p:blipFill rotWithShape="1">
          <a:blip r:embed="rId4">
            <a:extLst>
              <a:ext uri="{28A0092B-C50C-407E-A947-70E740481C1C}">
                <a14:useLocalDpi xmlns:a14="http://schemas.microsoft.com/office/drawing/2010/main" val="0"/>
              </a:ext>
            </a:extLst>
          </a:blip>
          <a:srcRect t="16910" b="25353"/>
          <a:stretch/>
        </p:blipFill>
        <p:spPr>
          <a:xfrm>
            <a:off x="2634732" y="3317325"/>
            <a:ext cx="7030151" cy="2705945"/>
          </a:xfrm>
          <a:prstGeom prst="rect">
            <a:avLst/>
          </a:prstGeom>
        </p:spPr>
      </p:pic>
      <p:sp>
        <p:nvSpPr>
          <p:cNvPr id="7170" name="Title 1"/>
          <p:cNvSpPr>
            <a:spLocks noGrp="1"/>
          </p:cNvSpPr>
          <p:nvPr>
            <p:ph type="title"/>
          </p:nvPr>
        </p:nvSpPr>
        <p:spPr>
          <a:xfrm>
            <a:off x="1981200" y="404814"/>
            <a:ext cx="8229600" cy="720725"/>
          </a:xfrm>
        </p:spPr>
        <p:txBody>
          <a:bodyPr wrap="square" anchor="ctr">
            <a:noAutofit/>
          </a:bodyPr>
          <a:lstStyle/>
          <a:p>
            <a:r>
              <a:rPr lang="fr-FR" sz="2500" b="1" dirty="0" err="1">
                <a:latin typeface="Interstate Bold"/>
                <a:ea typeface="Verdana"/>
              </a:rPr>
              <a:t>Vielfältiges</a:t>
            </a:r>
            <a:r>
              <a:rPr lang="fr-FR" sz="2500" b="1" dirty="0">
                <a:latin typeface="Interstate Bold"/>
                <a:ea typeface="Verdana"/>
              </a:rPr>
              <a:t> </a:t>
            </a:r>
            <a:r>
              <a:rPr lang="fr-FR" sz="2500" b="1" dirty="0" err="1">
                <a:latin typeface="Interstate Bold"/>
                <a:ea typeface="Verdana"/>
              </a:rPr>
              <a:t>Ökosystem</a:t>
            </a:r>
            <a:r>
              <a:rPr lang="fr-FR" sz="2500" b="1" dirty="0">
                <a:latin typeface="Interstate Bold"/>
                <a:ea typeface="Verdana"/>
              </a:rPr>
              <a:t> Wald = Basis aller </a:t>
            </a:r>
            <a:r>
              <a:rPr lang="fr-FR" sz="2500" b="1" dirty="0" err="1">
                <a:latin typeface="Interstate Bold"/>
                <a:ea typeface="Verdana"/>
              </a:rPr>
              <a:t>Funktionen</a:t>
            </a:r>
            <a:endParaRPr lang="en-GB" sz="2500" b="1" dirty="0"/>
          </a:p>
        </p:txBody>
      </p:sp>
      <p:pic>
        <p:nvPicPr>
          <p:cNvPr id="5" name="Image 4">
            <a:extLst>
              <a:ext uri="{FF2B5EF4-FFF2-40B4-BE49-F238E27FC236}">
                <a16:creationId xmlns:a16="http://schemas.microsoft.com/office/drawing/2014/main" id="{629B877A-F394-361A-04A6-FCDB382C7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8745" y="1649882"/>
            <a:ext cx="2476060" cy="1617577"/>
          </a:xfrm>
          <a:prstGeom prst="rect">
            <a:avLst/>
          </a:prstGeom>
        </p:spPr>
      </p:pic>
      <p:sp>
        <p:nvSpPr>
          <p:cNvPr id="6" name="Content Placeholder 2">
            <a:extLst>
              <a:ext uri="{FF2B5EF4-FFF2-40B4-BE49-F238E27FC236}">
                <a16:creationId xmlns:a16="http://schemas.microsoft.com/office/drawing/2014/main" id="{6251ECBC-C3C4-AD1A-001F-E396A362730C}"/>
              </a:ext>
            </a:extLst>
          </p:cNvPr>
          <p:cNvSpPr txBox="1">
            <a:spLocks/>
          </p:cNvSpPr>
          <p:nvPr/>
        </p:nvSpPr>
        <p:spPr bwMode="auto">
          <a:xfrm>
            <a:off x="2117420" y="1188603"/>
            <a:ext cx="2843808" cy="45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47500" lnSpcReduction="20000"/>
          </a:bodyPr>
          <a:lstStyle>
            <a:lvl1pPr marL="180975"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fr-FR" sz="2800"/>
          </a:p>
          <a:p>
            <a:pPr marL="0" indent="0" algn="ctr">
              <a:buNone/>
            </a:pPr>
            <a:r>
              <a:rPr lang="fr-FR" sz="3300" err="1"/>
              <a:t>Erholung</a:t>
            </a:r>
            <a:endParaRPr lang="fr-FR" sz="2800"/>
          </a:p>
          <a:p>
            <a:pPr marL="0" indent="0">
              <a:buNone/>
            </a:pPr>
            <a:endParaRPr lang="fr-FR" sz="2000">
              <a:solidFill>
                <a:srgbClr val="00B050"/>
              </a:solidFill>
            </a:endParaRPr>
          </a:p>
          <a:p>
            <a:pPr marL="0" indent="0">
              <a:buNone/>
            </a:pPr>
            <a:endParaRPr lang="fi-FI" sz="2000"/>
          </a:p>
        </p:txBody>
      </p:sp>
      <p:sp>
        <p:nvSpPr>
          <p:cNvPr id="7" name="Content Placeholder 2">
            <a:extLst>
              <a:ext uri="{FF2B5EF4-FFF2-40B4-BE49-F238E27FC236}">
                <a16:creationId xmlns:a16="http://schemas.microsoft.com/office/drawing/2014/main" id="{8949351A-297B-28E9-B98F-02F57F706117}"/>
              </a:ext>
            </a:extLst>
          </p:cNvPr>
          <p:cNvSpPr txBox="1">
            <a:spLocks/>
          </p:cNvSpPr>
          <p:nvPr/>
        </p:nvSpPr>
        <p:spPr bwMode="auto">
          <a:xfrm>
            <a:off x="4673102" y="1191294"/>
            <a:ext cx="2843808" cy="45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47500" lnSpcReduction="20000"/>
          </a:bodyPr>
          <a:lstStyle>
            <a:lvl1pPr marL="180975"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fr-FR" sz="2800"/>
          </a:p>
          <a:p>
            <a:pPr marL="0" indent="0" algn="ctr">
              <a:buNone/>
            </a:pPr>
            <a:r>
              <a:rPr lang="fr-FR" sz="3300" err="1"/>
              <a:t>Produktion</a:t>
            </a:r>
            <a:endParaRPr lang="fr-FR" sz="2800"/>
          </a:p>
          <a:p>
            <a:pPr marL="0" indent="0">
              <a:buNone/>
            </a:pPr>
            <a:endParaRPr lang="fr-FR" sz="2000">
              <a:solidFill>
                <a:srgbClr val="00B050"/>
              </a:solidFill>
            </a:endParaRPr>
          </a:p>
          <a:p>
            <a:pPr marL="0" indent="0">
              <a:buNone/>
            </a:pPr>
            <a:endParaRPr lang="fi-FI" sz="2000"/>
          </a:p>
        </p:txBody>
      </p:sp>
      <p:sp>
        <p:nvSpPr>
          <p:cNvPr id="10" name="Content Placeholder 2">
            <a:extLst>
              <a:ext uri="{FF2B5EF4-FFF2-40B4-BE49-F238E27FC236}">
                <a16:creationId xmlns:a16="http://schemas.microsoft.com/office/drawing/2014/main" id="{78F0EBD9-198F-12BD-03C4-CEF1D8BD5619}"/>
              </a:ext>
            </a:extLst>
          </p:cNvPr>
          <p:cNvSpPr txBox="1">
            <a:spLocks/>
          </p:cNvSpPr>
          <p:nvPr/>
        </p:nvSpPr>
        <p:spPr bwMode="auto">
          <a:xfrm>
            <a:off x="7306526" y="1188603"/>
            <a:ext cx="2843808" cy="45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47500" lnSpcReduction="20000"/>
          </a:bodyPr>
          <a:lstStyle>
            <a:lvl1pPr marL="180975"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fr-FR" sz="2800"/>
          </a:p>
          <a:p>
            <a:pPr marL="0" indent="0" algn="ctr">
              <a:buNone/>
            </a:pPr>
            <a:r>
              <a:rPr lang="fr-FR" sz="3300"/>
              <a:t>Schutz</a:t>
            </a:r>
            <a:endParaRPr lang="fr-FR" sz="2800"/>
          </a:p>
          <a:p>
            <a:pPr marL="0" indent="0">
              <a:buNone/>
            </a:pPr>
            <a:endParaRPr lang="fr-FR" sz="2000">
              <a:solidFill>
                <a:srgbClr val="00B050"/>
              </a:solidFill>
            </a:endParaRPr>
          </a:p>
          <a:p>
            <a:pPr marL="0" indent="0">
              <a:buNone/>
            </a:pPr>
            <a:endParaRPr lang="fi-FI" sz="2000"/>
          </a:p>
        </p:txBody>
      </p:sp>
      <p:pic>
        <p:nvPicPr>
          <p:cNvPr id="14" name="Image 13">
            <a:extLst>
              <a:ext uri="{FF2B5EF4-FFF2-40B4-BE49-F238E27FC236}">
                <a16:creationId xmlns:a16="http://schemas.microsoft.com/office/drawing/2014/main" id="{4DCC6918-EC46-3A11-8CB6-A3AFB5C848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4814" y="1653041"/>
            <a:ext cx="2412599" cy="1618338"/>
          </a:xfrm>
          <a:prstGeom prst="rect">
            <a:avLst/>
          </a:prstGeom>
        </p:spPr>
      </p:pic>
      <p:sp>
        <p:nvSpPr>
          <p:cNvPr id="15" name="Content Placeholder 2">
            <a:extLst>
              <a:ext uri="{FF2B5EF4-FFF2-40B4-BE49-F238E27FC236}">
                <a16:creationId xmlns:a16="http://schemas.microsoft.com/office/drawing/2014/main" id="{2183C04D-B7AB-6103-79DE-A8890180C1F7}"/>
              </a:ext>
            </a:extLst>
          </p:cNvPr>
          <p:cNvSpPr txBox="1">
            <a:spLocks/>
          </p:cNvSpPr>
          <p:nvPr/>
        </p:nvSpPr>
        <p:spPr bwMode="auto">
          <a:xfrm>
            <a:off x="2273715" y="4632691"/>
            <a:ext cx="7642582" cy="45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180975"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fr-FR" sz="3600" b="1" err="1">
                <a:solidFill>
                  <a:schemeClr val="bg1"/>
                </a:solidFill>
                <a:latin typeface="Interstate Light"/>
                <a:ea typeface="Verdana"/>
              </a:rPr>
              <a:t>Vielfältiges</a:t>
            </a:r>
            <a:r>
              <a:rPr lang="fr-FR" sz="3600" b="1">
                <a:solidFill>
                  <a:schemeClr val="bg1"/>
                </a:solidFill>
                <a:latin typeface="Interstate Light"/>
                <a:ea typeface="Verdana"/>
              </a:rPr>
              <a:t> </a:t>
            </a:r>
            <a:r>
              <a:rPr lang="fr-FR" sz="3600" b="1" err="1">
                <a:solidFill>
                  <a:schemeClr val="bg1"/>
                </a:solidFill>
                <a:latin typeface="Interstate Light"/>
                <a:ea typeface="Verdana"/>
              </a:rPr>
              <a:t>Ökosystem</a:t>
            </a:r>
            <a:r>
              <a:rPr lang="fr-FR" sz="3600" b="1">
                <a:solidFill>
                  <a:schemeClr val="bg1"/>
                </a:solidFill>
                <a:latin typeface="Interstate Light"/>
                <a:ea typeface="Verdana"/>
              </a:rPr>
              <a:t> Wald</a:t>
            </a:r>
            <a:endParaRPr lang="de-DE" sz="3600" b="1">
              <a:solidFill>
                <a:schemeClr val="bg1"/>
              </a:solidFill>
            </a:endParaRPr>
          </a:p>
        </p:txBody>
      </p:sp>
      <p:pic>
        <p:nvPicPr>
          <p:cNvPr id="11" name="Image 10">
            <a:extLst>
              <a:ext uri="{FF2B5EF4-FFF2-40B4-BE49-F238E27FC236}">
                <a16:creationId xmlns:a16="http://schemas.microsoft.com/office/drawing/2014/main" id="{3150D375-4D3A-04F6-DA34-17AE9FE9BD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1473" y="1649882"/>
            <a:ext cx="2376670" cy="1617577"/>
          </a:xfrm>
          <a:prstGeom prst="rect">
            <a:avLst/>
          </a:prstGeom>
        </p:spPr>
      </p:pic>
      <p:sp>
        <p:nvSpPr>
          <p:cNvPr id="2" name="Inhaltsplatzhalter 2">
            <a:extLst>
              <a:ext uri="{FF2B5EF4-FFF2-40B4-BE49-F238E27FC236}">
                <a16:creationId xmlns:a16="http://schemas.microsoft.com/office/drawing/2014/main" id="{BF7F937F-3A95-0E5D-996B-9B1B3A3D1950}"/>
              </a:ext>
            </a:extLst>
          </p:cNvPr>
          <p:cNvSpPr txBox="1">
            <a:spLocks/>
          </p:cNvSpPr>
          <p:nvPr/>
        </p:nvSpPr>
        <p:spPr bwMode="auto">
          <a:xfrm rot="16200000">
            <a:off x="7962450" y="4367688"/>
            <a:ext cx="3009560" cy="30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a:solidFill>
                  <a:schemeClr val="bg1"/>
                </a:solidFill>
              </a:rPr>
              <a:t>Fotos: © Pro Natura, Elena Strozzi</a:t>
            </a:r>
          </a:p>
          <a:p>
            <a:pPr>
              <a:buFont typeface="Wingdings" panose="05000000000000000000" pitchFamily="2" charset="2"/>
              <a:buChar char="Ø"/>
            </a:pPr>
            <a:endParaRPr lang="de-CH" sz="2400" dirty="0">
              <a:latin typeface="Interstate Light"/>
              <a:ea typeface="Verdana"/>
            </a:endParaRPr>
          </a:p>
        </p:txBody>
      </p:sp>
    </p:spTree>
    <p:extLst>
      <p:ext uri="{BB962C8B-B14F-4D97-AF65-F5344CB8AC3E}">
        <p14:creationId xmlns:p14="http://schemas.microsoft.com/office/powerpoint/2010/main" val="2247997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1981200" y="404814"/>
            <a:ext cx="9601199" cy="720725"/>
          </a:xfrm>
        </p:spPr>
        <p:txBody>
          <a:bodyPr/>
          <a:lstStyle/>
          <a:p>
            <a:r>
              <a:rPr lang="de-CH" b="1" dirty="0">
                <a:latin typeface="Interstate Bold"/>
                <a:ea typeface="Verdana"/>
              </a:rPr>
              <a:t>Die Wälder von morgen entstehen heute</a:t>
            </a:r>
          </a:p>
        </p:txBody>
      </p:sp>
      <p:sp>
        <p:nvSpPr>
          <p:cNvPr id="3" name="Inhaltsplatzhalter 2">
            <a:extLst>
              <a:ext uri="{FF2B5EF4-FFF2-40B4-BE49-F238E27FC236}">
                <a16:creationId xmlns:a16="http://schemas.microsoft.com/office/drawing/2014/main" id="{5D8AEC86-F6E2-309F-170E-4BBBB129947E}"/>
              </a:ext>
            </a:extLst>
          </p:cNvPr>
          <p:cNvSpPr>
            <a:spLocks noGrp="1"/>
          </p:cNvSpPr>
          <p:nvPr>
            <p:ph idx="1"/>
          </p:nvPr>
        </p:nvSpPr>
        <p:spPr>
          <a:xfrm>
            <a:off x="1981201" y="1429259"/>
            <a:ext cx="4892471" cy="4536504"/>
          </a:xfrm>
        </p:spPr>
        <p:txBody>
          <a:bodyPr/>
          <a:lstStyle/>
          <a:p>
            <a:pPr marL="0" indent="0">
              <a:buNone/>
            </a:pPr>
            <a:r>
              <a:rPr lang="de-CH" sz="2000" dirty="0">
                <a:latin typeface="Interstate Light"/>
                <a:ea typeface="Verdana"/>
              </a:rPr>
              <a:t>Wir Menschen brauchen auch in Zukunft resiliente Wälder: Zum Schutz vor Naturgefahren, zur Holznutzung und zur Erholung. Grundvoraussetzung ist ein vielfältiges Ökosystem Wald, das alle Stadien der Waldentwicklung einbezieht. </a:t>
            </a:r>
          </a:p>
          <a:p>
            <a:pPr marL="0" indent="0">
              <a:buNone/>
            </a:pPr>
            <a:endParaRPr lang="de-CH" sz="2000" dirty="0">
              <a:latin typeface="Interstate Light"/>
              <a:ea typeface="Verdana"/>
            </a:endParaRPr>
          </a:p>
          <a:p>
            <a:pPr marL="0" indent="0">
              <a:buNone/>
            </a:pPr>
            <a:r>
              <a:rPr lang="de-CH" sz="2000" dirty="0">
                <a:latin typeface="Interstate Light"/>
                <a:ea typeface="Verdana"/>
              </a:rPr>
              <a:t>Wie erreichen wir das?</a:t>
            </a:r>
          </a:p>
          <a:p>
            <a:r>
              <a:rPr lang="de-CH" sz="2000" dirty="0">
                <a:latin typeface="Interstate Light"/>
                <a:ea typeface="Verdana"/>
                <a:sym typeface="Wingdings" panose="05000000000000000000" pitchFamily="2" charset="2"/>
              </a:rPr>
              <a:t>Erfolgsmodelle weiterführen (n</a:t>
            </a:r>
            <a:r>
              <a:rPr lang="de-CH" sz="2000" dirty="0">
                <a:latin typeface="Interstate Light"/>
                <a:ea typeface="Verdana"/>
              </a:rPr>
              <a:t>aturnahe Bewirtschaftung) </a:t>
            </a:r>
          </a:p>
          <a:p>
            <a:r>
              <a:rPr lang="de-CH" sz="2000" dirty="0">
                <a:latin typeface="Interstate Light"/>
                <a:ea typeface="Verdana"/>
              </a:rPr>
              <a:t>Lücken füllen (Struktur- und Artenvielfalt erhöhen, mehr Flächen mit natürlicher Dynamik)</a:t>
            </a:r>
          </a:p>
          <a:p>
            <a:r>
              <a:rPr lang="de-CH" sz="2000" dirty="0">
                <a:latin typeface="Interstate Light"/>
                <a:ea typeface="Verdana"/>
              </a:rPr>
              <a:t>Herausforderungen des Klimawandels einbeziehen</a:t>
            </a:r>
          </a:p>
          <a:p>
            <a:pPr marL="0" indent="0">
              <a:buNone/>
            </a:pPr>
            <a:endParaRPr lang="de-CH" sz="2400" b="1" dirty="0">
              <a:latin typeface="Interstate Bold"/>
              <a:ea typeface="Verdana"/>
            </a:endParaRPr>
          </a:p>
        </p:txBody>
      </p:sp>
      <p:pic>
        <p:nvPicPr>
          <p:cNvPr id="2050" name="Grafik 1" descr="Ein Bild, das draußen, Bodendecker, Gras, Halbstrauch enthält.&#10;&#10;Automatisch generierte Beschreibung">
            <a:extLst>
              <a:ext uri="{FF2B5EF4-FFF2-40B4-BE49-F238E27FC236}">
                <a16:creationId xmlns:a16="http://schemas.microsoft.com/office/drawing/2014/main" id="{E55B529B-4BBF-BB28-CD88-72E07E6D12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239" b="9470"/>
          <a:stretch/>
        </p:blipFill>
        <p:spPr bwMode="auto">
          <a:xfrm>
            <a:off x="6981826" y="1429259"/>
            <a:ext cx="3228975" cy="415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Inhaltsplatzhalter 2">
            <a:extLst>
              <a:ext uri="{FF2B5EF4-FFF2-40B4-BE49-F238E27FC236}">
                <a16:creationId xmlns:a16="http://schemas.microsoft.com/office/drawing/2014/main" id="{2A026735-4090-47E5-1CF8-A92E620E30B2}"/>
              </a:ext>
            </a:extLst>
          </p:cNvPr>
          <p:cNvSpPr txBox="1">
            <a:spLocks/>
          </p:cNvSpPr>
          <p:nvPr/>
        </p:nvSpPr>
        <p:spPr bwMode="auto">
          <a:xfrm rot="16200000">
            <a:off x="8053561" y="3150766"/>
            <a:ext cx="4591050" cy="27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a:t>Foto: © Susanna Meyer</a:t>
            </a:r>
          </a:p>
          <a:p>
            <a:pPr>
              <a:buFont typeface="Wingdings" panose="05000000000000000000" pitchFamily="2" charset="2"/>
              <a:buChar char="Ø"/>
            </a:pPr>
            <a:endParaRPr lang="de-CH" sz="2400">
              <a:latin typeface="Interstate Light"/>
              <a:ea typeface="Verdana"/>
            </a:endParaRPr>
          </a:p>
        </p:txBody>
      </p:sp>
      <p:pic>
        <p:nvPicPr>
          <p:cNvPr id="5" name="Grafik 4" descr="Ein Bild, das Schrift, Logo, Grafiken, Grafikdesign enthält.&#10;&#10;Automatisch generierte Beschreibung">
            <a:extLst>
              <a:ext uri="{FF2B5EF4-FFF2-40B4-BE49-F238E27FC236}">
                <a16:creationId xmlns:a16="http://schemas.microsoft.com/office/drawing/2014/main" id="{0D42C20D-CDAD-65BD-FE51-6274A8823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712" y="5882640"/>
            <a:ext cx="2718217" cy="975360"/>
          </a:xfrm>
          <a:prstGeom prst="rect">
            <a:avLst/>
          </a:prstGeom>
        </p:spPr>
      </p:pic>
    </p:spTree>
    <p:extLst>
      <p:ext uri="{BB962C8B-B14F-4D97-AF65-F5344CB8AC3E}">
        <p14:creationId xmlns:p14="http://schemas.microsoft.com/office/powerpoint/2010/main" val="1715013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2122714" y="354182"/>
            <a:ext cx="8254246" cy="872307"/>
          </a:xfrm>
        </p:spPr>
        <p:txBody>
          <a:bodyPr/>
          <a:lstStyle/>
          <a:p>
            <a:r>
              <a:rPr lang="de-CH" sz="2400" b="1">
                <a:latin typeface="Interstate Bold"/>
                <a:ea typeface="Verdana"/>
              </a:rPr>
              <a:t>Ökologisches Gleichgewicht als Grundvoraussetzung: Erfolgsmodelle weiterführen</a:t>
            </a:r>
          </a:p>
        </p:txBody>
      </p:sp>
      <p:sp>
        <p:nvSpPr>
          <p:cNvPr id="6" name="Inhaltsplatzhalter 2">
            <a:extLst>
              <a:ext uri="{FF2B5EF4-FFF2-40B4-BE49-F238E27FC236}">
                <a16:creationId xmlns:a16="http://schemas.microsoft.com/office/drawing/2014/main" id="{FA731B25-B6E9-79AD-2917-6FC218A6C7A2}"/>
              </a:ext>
            </a:extLst>
          </p:cNvPr>
          <p:cNvSpPr txBox="1">
            <a:spLocks/>
          </p:cNvSpPr>
          <p:nvPr/>
        </p:nvSpPr>
        <p:spPr bwMode="auto">
          <a:xfrm>
            <a:off x="1981200" y="1262744"/>
            <a:ext cx="4724400" cy="464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2000" dirty="0">
                <a:latin typeface="Interstate Light"/>
                <a:ea typeface="Verdana"/>
              </a:rPr>
              <a:t>Die natürliche Vielfalt an Baumarten und Altersklassen fördern.</a:t>
            </a:r>
          </a:p>
          <a:p>
            <a:r>
              <a:rPr lang="de-CH" sz="2000" dirty="0">
                <a:latin typeface="Interstate Light"/>
                <a:ea typeface="Verdana"/>
              </a:rPr>
              <a:t>Bewährte Seilschaften erhalten: Einheimische Lebewesen in einem Waldökosystem haben sich miteinander entwickelt und haben eine gewisse Resilienz und Resistenz gegenüber Störungen.</a:t>
            </a:r>
          </a:p>
          <a:p>
            <a:r>
              <a:rPr lang="de-CH" sz="2000" dirty="0">
                <a:latin typeface="Interstate Light"/>
                <a:ea typeface="Verdana"/>
              </a:rPr>
              <a:t>Menschengemachte Störungen möglichst vermeiden und lenken.</a:t>
            </a:r>
          </a:p>
          <a:p>
            <a:r>
              <a:rPr lang="de-CH" sz="2000" dirty="0">
                <a:latin typeface="Interstate Light"/>
                <a:ea typeface="Verdana"/>
              </a:rPr>
              <a:t>Mit Naturverjüngung arbeiten.</a:t>
            </a:r>
            <a:endParaRPr lang="de-CH" sz="1700" dirty="0">
              <a:latin typeface="Interstate Bold" pitchFamily="2" charset="0"/>
            </a:endParaRPr>
          </a:p>
          <a:p>
            <a:pPr marL="0" indent="0">
              <a:buNone/>
            </a:pPr>
            <a:endParaRPr lang="de-CH" sz="1700" dirty="0">
              <a:latin typeface="Interstate Bold" pitchFamily="2" charset="0"/>
            </a:endParaRPr>
          </a:p>
        </p:txBody>
      </p:sp>
      <p:pic>
        <p:nvPicPr>
          <p:cNvPr id="7" name="Grafik 6" descr="Ein Bild, das Pflanze, draußen, Baum, Wald enthält.&#10;&#10;Beschreibung automatisch generiert.">
            <a:extLst>
              <a:ext uri="{FF2B5EF4-FFF2-40B4-BE49-F238E27FC236}">
                <a16:creationId xmlns:a16="http://schemas.microsoft.com/office/drawing/2014/main" id="{D4D20E1D-2BD8-C9B4-52E4-8BA49AE9513D}"/>
              </a:ext>
            </a:extLst>
          </p:cNvPr>
          <p:cNvPicPr>
            <a:picLocks noChangeAspect="1"/>
          </p:cNvPicPr>
          <p:nvPr/>
        </p:nvPicPr>
        <p:blipFill rotWithShape="1">
          <a:blip r:embed="rId3"/>
          <a:srcRect l="23126" r="34493" b="-2"/>
          <a:stretch/>
        </p:blipFill>
        <p:spPr>
          <a:xfrm>
            <a:off x="7317266" y="1212112"/>
            <a:ext cx="2893535" cy="4557317"/>
          </a:xfrm>
          <a:prstGeom prst="rect">
            <a:avLst/>
          </a:prstGeom>
        </p:spPr>
      </p:pic>
      <p:sp>
        <p:nvSpPr>
          <p:cNvPr id="8" name="Inhaltsplatzhalter 2">
            <a:extLst>
              <a:ext uri="{FF2B5EF4-FFF2-40B4-BE49-F238E27FC236}">
                <a16:creationId xmlns:a16="http://schemas.microsoft.com/office/drawing/2014/main" id="{C22C6589-41F8-9B49-EAAC-4EF25ADFA569}"/>
              </a:ext>
            </a:extLst>
          </p:cNvPr>
          <p:cNvSpPr txBox="1">
            <a:spLocks/>
          </p:cNvSpPr>
          <p:nvPr/>
        </p:nvSpPr>
        <p:spPr bwMode="auto">
          <a:xfrm>
            <a:off x="7317265" y="5480824"/>
            <a:ext cx="3161548" cy="28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a:solidFill>
                  <a:schemeClr val="bg1"/>
                </a:solidFill>
              </a:rPr>
              <a:t>Foto: ©</a:t>
            </a:r>
            <a:r>
              <a:rPr lang="de-DE" sz="1400"/>
              <a:t> </a:t>
            </a:r>
            <a:r>
              <a:rPr lang="de-DE" sz="1400">
                <a:solidFill>
                  <a:schemeClr val="bg1"/>
                </a:solidFill>
                <a:latin typeface="Interstate Light"/>
                <a:ea typeface="Verdana"/>
              </a:rPr>
              <a:t>Pro Natura, Elena Strozzi</a:t>
            </a:r>
          </a:p>
          <a:p>
            <a:pPr>
              <a:buFont typeface="Wingdings" panose="05000000000000000000" pitchFamily="2" charset="2"/>
              <a:buChar char="Ø"/>
            </a:pPr>
            <a:endParaRPr lang="de-CH" sz="2400">
              <a:latin typeface="Interstate Light"/>
              <a:ea typeface="Verdana"/>
            </a:endParaRPr>
          </a:p>
        </p:txBody>
      </p:sp>
      <p:pic>
        <p:nvPicPr>
          <p:cNvPr id="3" name="Grafik 2" descr="Ein Bild, das Schrift, Logo, Grafiken, Grafikdesign enthält.&#10;&#10;Automatisch generierte Beschreibung">
            <a:extLst>
              <a:ext uri="{FF2B5EF4-FFF2-40B4-BE49-F238E27FC236}">
                <a16:creationId xmlns:a16="http://schemas.microsoft.com/office/drawing/2014/main" id="{98062EBA-F77F-6A9E-7EC8-8EABE05A9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712" y="5882640"/>
            <a:ext cx="2718217" cy="975360"/>
          </a:xfrm>
          <a:prstGeom prst="rect">
            <a:avLst/>
          </a:prstGeom>
        </p:spPr>
      </p:pic>
    </p:spTree>
    <p:extLst>
      <p:ext uri="{BB962C8B-B14F-4D97-AF65-F5344CB8AC3E}">
        <p14:creationId xmlns:p14="http://schemas.microsoft.com/office/powerpoint/2010/main" val="2261110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hrift, Logo, Grafiken, Grafikdesign enthält.&#10;&#10;Automatisch generierte Beschreibung">
            <a:extLst>
              <a:ext uri="{FF2B5EF4-FFF2-40B4-BE49-F238E27FC236}">
                <a16:creationId xmlns:a16="http://schemas.microsoft.com/office/drawing/2014/main" id="{91135C40-8A30-FE85-682C-F4A85FA9A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1712" y="5882640"/>
            <a:ext cx="2718217" cy="975360"/>
          </a:xfrm>
          <a:prstGeom prst="rect">
            <a:avLst/>
          </a:prstGeom>
        </p:spPr>
      </p:pic>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2093495" y="404814"/>
            <a:ext cx="8581642" cy="720725"/>
          </a:xfrm>
        </p:spPr>
        <p:txBody>
          <a:bodyPr/>
          <a:lstStyle/>
          <a:p>
            <a:r>
              <a:rPr lang="de-CH" sz="2400" b="1" dirty="0">
                <a:latin typeface="Interstate Bold"/>
                <a:ea typeface="Verdana"/>
              </a:rPr>
              <a:t>Ökologisches Gleichgewicht als Grundvoraussetzung: </a:t>
            </a:r>
            <a:br>
              <a:rPr lang="de-CH" sz="2400" b="1" dirty="0">
                <a:latin typeface="Interstate Bold"/>
                <a:ea typeface="Verdana"/>
              </a:rPr>
            </a:br>
            <a:r>
              <a:rPr lang="de-CH" sz="2400" b="1" dirty="0">
                <a:latin typeface="Interstate Bold"/>
                <a:ea typeface="Verdana"/>
              </a:rPr>
              <a:t>Lücken füllen</a:t>
            </a:r>
          </a:p>
        </p:txBody>
      </p:sp>
      <p:sp>
        <p:nvSpPr>
          <p:cNvPr id="3" name="Inhaltsplatzhalter 2">
            <a:extLst>
              <a:ext uri="{FF2B5EF4-FFF2-40B4-BE49-F238E27FC236}">
                <a16:creationId xmlns:a16="http://schemas.microsoft.com/office/drawing/2014/main" id="{5D8AEC86-F6E2-309F-170E-4BBBB129947E}"/>
              </a:ext>
            </a:extLst>
          </p:cNvPr>
          <p:cNvSpPr>
            <a:spLocks noGrp="1"/>
          </p:cNvSpPr>
          <p:nvPr>
            <p:ph idx="1"/>
          </p:nvPr>
        </p:nvSpPr>
        <p:spPr>
          <a:xfrm>
            <a:off x="1971085" y="1434942"/>
            <a:ext cx="8229600" cy="2168724"/>
          </a:xfrm>
        </p:spPr>
        <p:txBody>
          <a:bodyPr/>
          <a:lstStyle/>
          <a:p>
            <a:r>
              <a:rPr lang="de-DE" sz="2000" dirty="0">
                <a:latin typeface="Interstate Light"/>
                <a:ea typeface="Verdana"/>
              </a:rPr>
              <a:t>Durch genaues Beobachten der Natur noch mehr lernen.</a:t>
            </a:r>
            <a:endParaRPr lang="de-CH" sz="2000" dirty="0">
              <a:latin typeface="Interstate Light"/>
              <a:ea typeface="Verdana"/>
            </a:endParaRPr>
          </a:p>
          <a:p>
            <a:r>
              <a:rPr lang="de-CH" sz="2000" dirty="0">
                <a:latin typeface="Interstate Light"/>
                <a:ea typeface="Verdana"/>
              </a:rPr>
              <a:t>Sich bewusst sein, dass wir viele Kreisläufe im Wald (noch) nicht kennen, diese aber trotzdem brauchen. </a:t>
            </a:r>
          </a:p>
          <a:p>
            <a:r>
              <a:rPr lang="de-CH" sz="2000" dirty="0">
                <a:latin typeface="Interstate Light"/>
                <a:ea typeface="Verdana"/>
              </a:rPr>
              <a:t>Der Natur auf die Finger schauen: Durch genaues Beobachten der Natur z. B. in Naturwaldreservaten lernen wir angepasste Bewirtschaftungsweisen.</a:t>
            </a:r>
            <a:r>
              <a:rPr lang="de-DE" sz="2000" dirty="0">
                <a:latin typeface="Interstate Light"/>
                <a:ea typeface="Verdana"/>
              </a:rPr>
              <a:t> </a:t>
            </a:r>
            <a:endParaRPr lang="de-CH" sz="2000" dirty="0">
              <a:latin typeface="Interstate Light"/>
              <a:ea typeface="Verdana"/>
            </a:endParaRPr>
          </a:p>
        </p:txBody>
      </p:sp>
      <p:sp>
        <p:nvSpPr>
          <p:cNvPr id="4" name="Inhaltsplatzhalter 2">
            <a:extLst>
              <a:ext uri="{FF2B5EF4-FFF2-40B4-BE49-F238E27FC236}">
                <a16:creationId xmlns:a16="http://schemas.microsoft.com/office/drawing/2014/main" id="{37F8418D-82F4-B6BB-9980-25DA61285EDA}"/>
              </a:ext>
            </a:extLst>
          </p:cNvPr>
          <p:cNvSpPr txBox="1">
            <a:spLocks/>
          </p:cNvSpPr>
          <p:nvPr/>
        </p:nvSpPr>
        <p:spPr bwMode="auto">
          <a:xfrm>
            <a:off x="9176420" y="3270392"/>
            <a:ext cx="1742207" cy="122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a:t>Foto: © Pro Natura, Susanna Meyer</a:t>
            </a:r>
          </a:p>
          <a:p>
            <a:pPr>
              <a:buFont typeface="Wingdings" panose="05000000000000000000" pitchFamily="2" charset="2"/>
              <a:buChar char="Ø"/>
            </a:pPr>
            <a:endParaRPr lang="de-CH" sz="2400" dirty="0">
              <a:latin typeface="Interstate Light"/>
              <a:ea typeface="Verdana"/>
            </a:endParaRPr>
          </a:p>
        </p:txBody>
      </p:sp>
      <p:pic>
        <p:nvPicPr>
          <p:cNvPr id="2050" name="Picture 2">
            <a:extLst>
              <a:ext uri="{FF2B5EF4-FFF2-40B4-BE49-F238E27FC236}">
                <a16:creationId xmlns:a16="http://schemas.microsoft.com/office/drawing/2014/main" id="{527D92F6-A309-AFF6-BA92-DA3C548392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5" t="10199" r="10745" b="20909"/>
          <a:stretch/>
        </p:blipFill>
        <p:spPr bwMode="auto">
          <a:xfrm>
            <a:off x="2231836" y="3270392"/>
            <a:ext cx="6944584" cy="252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4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2045368" y="404814"/>
            <a:ext cx="8552963" cy="720725"/>
          </a:xfrm>
        </p:spPr>
        <p:txBody>
          <a:bodyPr/>
          <a:lstStyle/>
          <a:p>
            <a:r>
              <a:rPr lang="de-CH" b="1" dirty="0">
                <a:latin typeface="Interstate Bold"/>
                <a:ea typeface="Verdana"/>
              </a:rPr>
              <a:t>Vorteile Naturverjüngung</a:t>
            </a:r>
          </a:p>
        </p:txBody>
      </p:sp>
      <p:sp>
        <p:nvSpPr>
          <p:cNvPr id="3" name="Inhaltsplatzhalter 2">
            <a:extLst>
              <a:ext uri="{FF2B5EF4-FFF2-40B4-BE49-F238E27FC236}">
                <a16:creationId xmlns:a16="http://schemas.microsoft.com/office/drawing/2014/main" id="{5D8AEC86-F6E2-309F-170E-4BBBB129947E}"/>
              </a:ext>
            </a:extLst>
          </p:cNvPr>
          <p:cNvSpPr>
            <a:spLocks noGrp="1"/>
          </p:cNvSpPr>
          <p:nvPr>
            <p:ph idx="1"/>
          </p:nvPr>
        </p:nvSpPr>
        <p:spPr>
          <a:xfrm>
            <a:off x="1937666" y="1654750"/>
            <a:ext cx="4684316" cy="4221277"/>
          </a:xfrm>
        </p:spPr>
        <p:txBody>
          <a:bodyPr/>
          <a:lstStyle/>
          <a:p>
            <a:r>
              <a:rPr lang="de-CH" sz="2000" dirty="0">
                <a:latin typeface="Interstate Light"/>
                <a:ea typeface="Verdana"/>
              </a:rPr>
              <a:t>Naturverjüngung ist meistens besser für die Biodiversität</a:t>
            </a:r>
          </a:p>
          <a:p>
            <a:r>
              <a:rPr lang="de-CH" sz="2000" dirty="0">
                <a:latin typeface="Interstate Light"/>
                <a:ea typeface="Verdana"/>
              </a:rPr>
              <a:t>Bedeutung der genetischen Vielfalt für die Verjüngung.</a:t>
            </a:r>
            <a:endParaRPr lang="de-CH" dirty="0"/>
          </a:p>
          <a:p>
            <a:r>
              <a:rPr lang="de-CH" sz="2000" dirty="0">
                <a:latin typeface="Interstate Light"/>
                <a:ea typeface="Verdana"/>
              </a:rPr>
              <a:t>Bedeutung der genetischen Vielfalt für die Biodiversität.</a:t>
            </a:r>
          </a:p>
          <a:p>
            <a:r>
              <a:rPr lang="de-CH" sz="2000" dirty="0">
                <a:latin typeface="Interstate Light"/>
                <a:ea typeface="Verdana"/>
              </a:rPr>
              <a:t>Wenn man nie etwas tut (Waldreservat), kommt die Verjüngung trotzdem, egal was passiert. </a:t>
            </a:r>
          </a:p>
          <a:p>
            <a:r>
              <a:rPr lang="de-CH" sz="2000" dirty="0">
                <a:latin typeface="Interstate Light"/>
                <a:ea typeface="Verdana"/>
              </a:rPr>
              <a:t>Standortgerechte, einheimische Baumarten fördern.</a:t>
            </a:r>
            <a:endParaRPr lang="de-CH" sz="2000" dirty="0">
              <a:latin typeface="Interstate Light"/>
            </a:endParaRPr>
          </a:p>
          <a:p>
            <a:endParaRPr lang="de-CH" sz="2000" dirty="0">
              <a:latin typeface="Interstate Light"/>
            </a:endParaRPr>
          </a:p>
          <a:p>
            <a:pPr marL="0" indent="0">
              <a:buNone/>
            </a:pPr>
            <a:endParaRPr lang="de-CH" sz="2400" dirty="0">
              <a:latin typeface="Interstate Bold" pitchFamily="2" charset="0"/>
            </a:endParaRPr>
          </a:p>
        </p:txBody>
      </p:sp>
      <p:sp>
        <p:nvSpPr>
          <p:cNvPr id="5" name="Inhaltsplatzhalter 2">
            <a:extLst>
              <a:ext uri="{FF2B5EF4-FFF2-40B4-BE49-F238E27FC236}">
                <a16:creationId xmlns:a16="http://schemas.microsoft.com/office/drawing/2014/main" id="{796E4029-C5E6-C6D2-DE27-4A4B9B6F2CAF}"/>
              </a:ext>
            </a:extLst>
          </p:cNvPr>
          <p:cNvSpPr txBox="1">
            <a:spLocks/>
          </p:cNvSpPr>
          <p:nvPr/>
        </p:nvSpPr>
        <p:spPr bwMode="auto">
          <a:xfrm>
            <a:off x="6665517" y="5140183"/>
            <a:ext cx="3296094" cy="2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a:t>Foto: © Pro Natura, Elena Strozzi</a:t>
            </a:r>
          </a:p>
          <a:p>
            <a:pPr>
              <a:buFont typeface="Wingdings" panose="05000000000000000000" pitchFamily="2" charset="2"/>
              <a:buChar char="Ø"/>
            </a:pPr>
            <a:endParaRPr lang="de-CH" sz="2400" dirty="0">
              <a:latin typeface="Interstate Light"/>
              <a:ea typeface="Verdana"/>
            </a:endParaRPr>
          </a:p>
        </p:txBody>
      </p:sp>
      <p:pic>
        <p:nvPicPr>
          <p:cNvPr id="6" name="Grafik 5" descr="Ein Bild, das draußen, Pflanze, Baum, Wald enthält.&#10;&#10;Beschreibung automatisch generiert.">
            <a:extLst>
              <a:ext uri="{FF2B5EF4-FFF2-40B4-BE49-F238E27FC236}">
                <a16:creationId xmlns:a16="http://schemas.microsoft.com/office/drawing/2014/main" id="{6BDF120C-F846-4F85-A8A1-648163EA9647}"/>
              </a:ext>
            </a:extLst>
          </p:cNvPr>
          <p:cNvPicPr>
            <a:picLocks noChangeAspect="1"/>
          </p:cNvPicPr>
          <p:nvPr/>
        </p:nvPicPr>
        <p:blipFill>
          <a:blip r:embed="rId3"/>
          <a:stretch>
            <a:fillRect/>
          </a:stretch>
        </p:blipFill>
        <p:spPr>
          <a:xfrm>
            <a:off x="6621982" y="2413640"/>
            <a:ext cx="4046018" cy="2703499"/>
          </a:xfrm>
          <a:prstGeom prst="rect">
            <a:avLst/>
          </a:prstGeom>
        </p:spPr>
      </p:pic>
      <p:pic>
        <p:nvPicPr>
          <p:cNvPr id="4" name="Grafik 3" descr="Ein Bild, das Schrift, Logo, Grafiken, Grafikdesign enthält.&#10;&#10;Automatisch generierte Beschreibung">
            <a:extLst>
              <a:ext uri="{FF2B5EF4-FFF2-40B4-BE49-F238E27FC236}">
                <a16:creationId xmlns:a16="http://schemas.microsoft.com/office/drawing/2014/main" id="{BBA092E9-FE6A-7604-DCFA-61D461190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712" y="5882640"/>
            <a:ext cx="2718217" cy="975360"/>
          </a:xfrm>
          <a:prstGeom prst="rect">
            <a:avLst/>
          </a:prstGeom>
        </p:spPr>
      </p:pic>
    </p:spTree>
    <p:extLst>
      <p:ext uri="{BB962C8B-B14F-4D97-AF65-F5344CB8AC3E}">
        <p14:creationId xmlns:p14="http://schemas.microsoft.com/office/powerpoint/2010/main" val="44685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981200" y="404814"/>
            <a:ext cx="8229600" cy="720725"/>
          </a:xfrm>
        </p:spPr>
        <p:txBody>
          <a:bodyPr wrap="square" anchor="ctr">
            <a:normAutofit/>
          </a:bodyPr>
          <a:lstStyle/>
          <a:p>
            <a:r>
              <a:rPr lang="en-GB" b="1" err="1"/>
              <a:t>Einflussfaktoren</a:t>
            </a:r>
            <a:r>
              <a:rPr lang="en-GB" b="1"/>
              <a:t> auf die </a:t>
            </a:r>
            <a:r>
              <a:rPr lang="en-GB" b="1" err="1"/>
              <a:t>Verjüngung</a:t>
            </a:r>
            <a:endParaRPr lang="en-GB" b="1"/>
          </a:p>
        </p:txBody>
      </p:sp>
      <p:sp>
        <p:nvSpPr>
          <p:cNvPr id="2" name="Inhaltsplatzhalter 1">
            <a:extLst>
              <a:ext uri="{FF2B5EF4-FFF2-40B4-BE49-F238E27FC236}">
                <a16:creationId xmlns:a16="http://schemas.microsoft.com/office/drawing/2014/main" id="{91A91E5B-2BFB-3808-11AB-5A3240E017A6}"/>
              </a:ext>
            </a:extLst>
          </p:cNvPr>
          <p:cNvSpPr>
            <a:spLocks noGrp="1"/>
          </p:cNvSpPr>
          <p:nvPr>
            <p:ph sz="half" idx="1"/>
          </p:nvPr>
        </p:nvSpPr>
        <p:spPr>
          <a:xfrm>
            <a:off x="1981200" y="1159776"/>
            <a:ext cx="8229600" cy="4536504"/>
          </a:xfrm>
        </p:spPr>
        <p:txBody>
          <a:bodyPr/>
          <a:lstStyle/>
          <a:p>
            <a:pPr marL="0" indent="0">
              <a:buNone/>
            </a:pPr>
            <a:endParaRPr lang="de-DE">
              <a:latin typeface="Interstate Light" pitchFamily="2" charset="0"/>
              <a:ea typeface="Verdana"/>
            </a:endParaRPr>
          </a:p>
          <a:p>
            <a:pPr marL="0" indent="0">
              <a:buNone/>
            </a:pPr>
            <a:endParaRPr lang="fr-CH">
              <a:latin typeface="Interstate Light" pitchFamily="2" charset="0"/>
              <a:ea typeface="Verdana"/>
            </a:endParaRPr>
          </a:p>
          <a:p>
            <a:pPr marL="0" indent="0">
              <a:buNone/>
            </a:pPr>
            <a:endParaRPr lang="de-DE">
              <a:latin typeface="Interstate Light" pitchFamily="2" charset="0"/>
              <a:ea typeface="Verdana"/>
            </a:endParaRPr>
          </a:p>
          <a:p>
            <a:pPr marL="0" indent="0">
              <a:spcBef>
                <a:spcPts val="0"/>
              </a:spcBef>
              <a:spcAft>
                <a:spcPts val="0"/>
              </a:spcAft>
              <a:buNone/>
            </a:pPr>
            <a:endParaRPr lang="fr-CH" sz="1200">
              <a:latin typeface="Interstate Light" pitchFamily="2" charset="0"/>
              <a:ea typeface="Verdana"/>
              <a:cs typeface="Calibri"/>
            </a:endParaRPr>
          </a:p>
          <a:p>
            <a:pPr marL="0" indent="0">
              <a:buNone/>
            </a:pPr>
            <a:endParaRPr lang="de-DE">
              <a:latin typeface="Interstate Light" pitchFamily="2" charset="0"/>
              <a:ea typeface="Verdana"/>
            </a:endParaRPr>
          </a:p>
        </p:txBody>
      </p:sp>
      <p:sp>
        <p:nvSpPr>
          <p:cNvPr id="3" name="Ellipse 2">
            <a:extLst>
              <a:ext uri="{FF2B5EF4-FFF2-40B4-BE49-F238E27FC236}">
                <a16:creationId xmlns:a16="http://schemas.microsoft.com/office/drawing/2014/main" id="{9B0B9C35-676B-30C0-5A6C-316149D4DD57}"/>
              </a:ext>
            </a:extLst>
          </p:cNvPr>
          <p:cNvSpPr/>
          <p:nvPr/>
        </p:nvSpPr>
        <p:spPr>
          <a:xfrm>
            <a:off x="4883728" y="3030798"/>
            <a:ext cx="2673927" cy="1127277"/>
          </a:xfrm>
          <a:prstGeom prst="ellipse">
            <a:avLst/>
          </a:prstGeom>
          <a:ln>
            <a:solidFill>
              <a:srgbClr val="88BB3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CH" sz="2000">
              <a:latin typeface="Interstate Light" pitchFamily="2" charset="0"/>
            </a:endParaRPr>
          </a:p>
        </p:txBody>
      </p:sp>
      <p:sp>
        <p:nvSpPr>
          <p:cNvPr id="5" name="Textfeld 4">
            <a:extLst>
              <a:ext uri="{FF2B5EF4-FFF2-40B4-BE49-F238E27FC236}">
                <a16:creationId xmlns:a16="http://schemas.microsoft.com/office/drawing/2014/main" id="{B6C95F43-6668-7A32-4EBA-ECD6154319E0}"/>
              </a:ext>
            </a:extLst>
          </p:cNvPr>
          <p:cNvSpPr txBox="1"/>
          <p:nvPr/>
        </p:nvSpPr>
        <p:spPr>
          <a:xfrm>
            <a:off x="5163740" y="3318624"/>
            <a:ext cx="2113900" cy="523220"/>
          </a:xfrm>
          <a:prstGeom prst="rect">
            <a:avLst/>
          </a:prstGeom>
          <a:noFill/>
        </p:spPr>
        <p:txBody>
          <a:bodyPr wrap="square" rtlCol="0">
            <a:spAutoFit/>
          </a:bodyPr>
          <a:lstStyle/>
          <a:p>
            <a:pPr algn="ctr"/>
            <a:r>
              <a:rPr lang="de-DE" sz="2800" b="1">
                <a:latin typeface="Interstate Light" pitchFamily="2" charset="0"/>
              </a:rPr>
              <a:t>Verjüngung</a:t>
            </a:r>
            <a:endParaRPr lang="de-CH" sz="2000" b="1">
              <a:latin typeface="Interstate Light" pitchFamily="2" charset="0"/>
            </a:endParaRPr>
          </a:p>
        </p:txBody>
      </p:sp>
      <p:sp>
        <p:nvSpPr>
          <p:cNvPr id="7" name="Textfeld 6">
            <a:extLst>
              <a:ext uri="{FF2B5EF4-FFF2-40B4-BE49-F238E27FC236}">
                <a16:creationId xmlns:a16="http://schemas.microsoft.com/office/drawing/2014/main" id="{A80434BA-EE66-815A-E002-9A75EFF3D56E}"/>
              </a:ext>
            </a:extLst>
          </p:cNvPr>
          <p:cNvSpPr txBox="1"/>
          <p:nvPr/>
        </p:nvSpPr>
        <p:spPr>
          <a:xfrm>
            <a:off x="6700360" y="1814572"/>
            <a:ext cx="1366259" cy="400110"/>
          </a:xfrm>
          <a:prstGeom prst="rect">
            <a:avLst/>
          </a:prstGeom>
          <a:noFill/>
          <a:ln>
            <a:solidFill>
              <a:schemeClr val="tx1"/>
            </a:solidFill>
          </a:ln>
        </p:spPr>
        <p:txBody>
          <a:bodyPr wrap="square" rtlCol="0">
            <a:spAutoFit/>
          </a:bodyPr>
          <a:lstStyle/>
          <a:p>
            <a:pPr algn="ctr"/>
            <a:r>
              <a:rPr lang="de-DE" sz="2000">
                <a:latin typeface="Interstate Light" pitchFamily="2" charset="0"/>
              </a:rPr>
              <a:t>Frost</a:t>
            </a:r>
            <a:endParaRPr lang="de-CH" sz="2000">
              <a:latin typeface="Interstate Light" pitchFamily="2" charset="0"/>
            </a:endParaRPr>
          </a:p>
        </p:txBody>
      </p:sp>
      <p:sp>
        <p:nvSpPr>
          <p:cNvPr id="8" name="Textfeld 7">
            <a:extLst>
              <a:ext uri="{FF2B5EF4-FFF2-40B4-BE49-F238E27FC236}">
                <a16:creationId xmlns:a16="http://schemas.microsoft.com/office/drawing/2014/main" id="{CFF6E859-637E-A2FD-8BFC-0894115F67FD}"/>
              </a:ext>
            </a:extLst>
          </p:cNvPr>
          <p:cNvSpPr txBox="1"/>
          <p:nvPr/>
        </p:nvSpPr>
        <p:spPr>
          <a:xfrm>
            <a:off x="6508178" y="4988394"/>
            <a:ext cx="2673927" cy="707886"/>
          </a:xfrm>
          <a:prstGeom prst="rect">
            <a:avLst/>
          </a:prstGeom>
          <a:noFill/>
          <a:ln>
            <a:solidFill>
              <a:schemeClr val="tx1"/>
            </a:solidFill>
          </a:ln>
        </p:spPr>
        <p:txBody>
          <a:bodyPr wrap="square" rtlCol="0">
            <a:spAutoFit/>
          </a:bodyPr>
          <a:lstStyle/>
          <a:p>
            <a:pPr algn="ctr"/>
            <a:r>
              <a:rPr lang="de-DE" sz="2000">
                <a:latin typeface="Interstate Light" pitchFamily="2" charset="0"/>
              </a:rPr>
              <a:t>Vorkommen anderer Pflanzenarten</a:t>
            </a:r>
            <a:endParaRPr lang="de-CH" sz="2000">
              <a:latin typeface="Interstate Light" pitchFamily="2" charset="0"/>
            </a:endParaRPr>
          </a:p>
        </p:txBody>
      </p:sp>
      <p:sp>
        <p:nvSpPr>
          <p:cNvPr id="9" name="Textfeld 8">
            <a:extLst>
              <a:ext uri="{FF2B5EF4-FFF2-40B4-BE49-F238E27FC236}">
                <a16:creationId xmlns:a16="http://schemas.microsoft.com/office/drawing/2014/main" id="{1054F6F8-2BFA-047F-29EE-9770C543F058}"/>
              </a:ext>
            </a:extLst>
          </p:cNvPr>
          <p:cNvSpPr txBox="1"/>
          <p:nvPr/>
        </p:nvSpPr>
        <p:spPr>
          <a:xfrm>
            <a:off x="4267723" y="1952122"/>
            <a:ext cx="1761656" cy="400110"/>
          </a:xfrm>
          <a:prstGeom prst="rect">
            <a:avLst/>
          </a:prstGeom>
          <a:noFill/>
          <a:ln>
            <a:solidFill>
              <a:schemeClr val="tx1"/>
            </a:solidFill>
          </a:ln>
        </p:spPr>
        <p:txBody>
          <a:bodyPr wrap="square" rtlCol="0">
            <a:spAutoFit/>
          </a:bodyPr>
          <a:lstStyle/>
          <a:p>
            <a:pPr algn="ctr"/>
            <a:r>
              <a:rPr lang="de-DE" sz="2000">
                <a:latin typeface="Interstate Light" pitchFamily="2" charset="0"/>
              </a:rPr>
              <a:t>Konkurrenz</a:t>
            </a:r>
            <a:endParaRPr lang="de-CH" sz="2000">
              <a:latin typeface="Interstate Light" pitchFamily="2" charset="0"/>
            </a:endParaRPr>
          </a:p>
        </p:txBody>
      </p:sp>
      <p:sp>
        <p:nvSpPr>
          <p:cNvPr id="10" name="Textfeld 9">
            <a:extLst>
              <a:ext uri="{FF2B5EF4-FFF2-40B4-BE49-F238E27FC236}">
                <a16:creationId xmlns:a16="http://schemas.microsoft.com/office/drawing/2014/main" id="{580D2646-FB9A-CA63-8053-8714294230DD}"/>
              </a:ext>
            </a:extLst>
          </p:cNvPr>
          <p:cNvSpPr txBox="1"/>
          <p:nvPr/>
        </p:nvSpPr>
        <p:spPr>
          <a:xfrm>
            <a:off x="8309286" y="3741000"/>
            <a:ext cx="1909407" cy="707886"/>
          </a:xfrm>
          <a:prstGeom prst="rect">
            <a:avLst/>
          </a:prstGeom>
          <a:noFill/>
          <a:ln>
            <a:solidFill>
              <a:schemeClr val="tx1"/>
            </a:solidFill>
          </a:ln>
        </p:spPr>
        <p:txBody>
          <a:bodyPr wrap="square" rtlCol="0">
            <a:spAutoFit/>
          </a:bodyPr>
          <a:lstStyle/>
          <a:p>
            <a:pPr algn="ctr"/>
            <a:r>
              <a:rPr lang="de-DE" sz="2000">
                <a:latin typeface="Interstate Light" pitchFamily="2" charset="0"/>
              </a:rPr>
              <a:t>Samenqualität &amp; -verfügbarkeit</a:t>
            </a:r>
            <a:endParaRPr lang="de-CH" sz="2000">
              <a:latin typeface="Interstate Light" pitchFamily="2" charset="0"/>
            </a:endParaRPr>
          </a:p>
        </p:txBody>
      </p:sp>
      <p:sp>
        <p:nvSpPr>
          <p:cNvPr id="11" name="Textfeld 10">
            <a:extLst>
              <a:ext uri="{FF2B5EF4-FFF2-40B4-BE49-F238E27FC236}">
                <a16:creationId xmlns:a16="http://schemas.microsoft.com/office/drawing/2014/main" id="{8714267A-2FB8-28D8-58BA-1FB1F9B2D042}"/>
              </a:ext>
            </a:extLst>
          </p:cNvPr>
          <p:cNvSpPr txBox="1"/>
          <p:nvPr/>
        </p:nvSpPr>
        <p:spPr>
          <a:xfrm>
            <a:off x="2105891" y="3821221"/>
            <a:ext cx="1801091" cy="400110"/>
          </a:xfrm>
          <a:prstGeom prst="rect">
            <a:avLst/>
          </a:prstGeom>
          <a:noFill/>
          <a:ln>
            <a:solidFill>
              <a:schemeClr val="tx1"/>
            </a:solidFill>
          </a:ln>
        </p:spPr>
        <p:txBody>
          <a:bodyPr wrap="square" rtlCol="0">
            <a:spAutoFit/>
          </a:bodyPr>
          <a:lstStyle/>
          <a:p>
            <a:pPr algn="ctr"/>
            <a:r>
              <a:rPr lang="de-DE" sz="2000" err="1">
                <a:latin typeface="Interstate Light" pitchFamily="2" charset="0"/>
              </a:rPr>
              <a:t>Keimbett</a:t>
            </a:r>
            <a:endParaRPr lang="de-CH" sz="2000">
              <a:latin typeface="Interstate Light" pitchFamily="2" charset="0"/>
            </a:endParaRPr>
          </a:p>
        </p:txBody>
      </p:sp>
      <p:sp>
        <p:nvSpPr>
          <p:cNvPr id="12" name="Textfeld 11">
            <a:extLst>
              <a:ext uri="{FF2B5EF4-FFF2-40B4-BE49-F238E27FC236}">
                <a16:creationId xmlns:a16="http://schemas.microsoft.com/office/drawing/2014/main" id="{775B2ABD-DE0E-DD99-9C0A-C9EAF8841C45}"/>
              </a:ext>
            </a:extLst>
          </p:cNvPr>
          <p:cNvSpPr txBox="1"/>
          <p:nvPr/>
        </p:nvSpPr>
        <p:spPr>
          <a:xfrm>
            <a:off x="2215976" y="4575454"/>
            <a:ext cx="2164581" cy="400110"/>
          </a:xfrm>
          <a:prstGeom prst="rect">
            <a:avLst/>
          </a:prstGeom>
          <a:noFill/>
          <a:ln>
            <a:solidFill>
              <a:schemeClr val="tx1"/>
            </a:solidFill>
          </a:ln>
        </p:spPr>
        <p:txBody>
          <a:bodyPr wrap="square" rtlCol="0">
            <a:spAutoFit/>
          </a:bodyPr>
          <a:lstStyle/>
          <a:p>
            <a:pPr algn="ctr"/>
            <a:r>
              <a:rPr lang="de-DE" sz="2000">
                <a:latin typeface="Interstate Light" pitchFamily="2" charset="0"/>
              </a:rPr>
              <a:t>Schneedeckung</a:t>
            </a:r>
            <a:endParaRPr lang="de-CH" sz="2000">
              <a:latin typeface="Interstate Light" pitchFamily="2" charset="0"/>
            </a:endParaRPr>
          </a:p>
        </p:txBody>
      </p:sp>
      <p:sp>
        <p:nvSpPr>
          <p:cNvPr id="13" name="Textfeld 12">
            <a:extLst>
              <a:ext uri="{FF2B5EF4-FFF2-40B4-BE49-F238E27FC236}">
                <a16:creationId xmlns:a16="http://schemas.microsoft.com/office/drawing/2014/main" id="{E8D3B7C0-AEB3-63CA-AA12-67E7770126B8}"/>
              </a:ext>
            </a:extLst>
          </p:cNvPr>
          <p:cNvSpPr txBox="1"/>
          <p:nvPr/>
        </p:nvSpPr>
        <p:spPr>
          <a:xfrm>
            <a:off x="8222293" y="3040437"/>
            <a:ext cx="1909407" cy="400110"/>
          </a:xfrm>
          <a:prstGeom prst="rect">
            <a:avLst/>
          </a:prstGeom>
          <a:noFill/>
          <a:ln>
            <a:solidFill>
              <a:schemeClr val="tx1"/>
            </a:solidFill>
          </a:ln>
        </p:spPr>
        <p:txBody>
          <a:bodyPr wrap="square" rtlCol="0">
            <a:spAutoFit/>
          </a:bodyPr>
          <a:lstStyle/>
          <a:p>
            <a:pPr algn="ctr"/>
            <a:r>
              <a:rPr lang="de-DE" sz="2000">
                <a:latin typeface="Interstate Light" pitchFamily="2" charset="0"/>
              </a:rPr>
              <a:t>Klimawandel</a:t>
            </a:r>
            <a:endParaRPr lang="de-CH" sz="2000">
              <a:latin typeface="Interstate Light" pitchFamily="2" charset="0"/>
            </a:endParaRPr>
          </a:p>
        </p:txBody>
      </p:sp>
      <p:sp>
        <p:nvSpPr>
          <p:cNvPr id="14" name="Textfeld 13">
            <a:extLst>
              <a:ext uri="{FF2B5EF4-FFF2-40B4-BE49-F238E27FC236}">
                <a16:creationId xmlns:a16="http://schemas.microsoft.com/office/drawing/2014/main" id="{79CABFF8-9F5A-224D-9541-9B10F79079C0}"/>
              </a:ext>
            </a:extLst>
          </p:cNvPr>
          <p:cNvSpPr txBox="1"/>
          <p:nvPr/>
        </p:nvSpPr>
        <p:spPr>
          <a:xfrm>
            <a:off x="2962691" y="2416643"/>
            <a:ext cx="844183" cy="400110"/>
          </a:xfrm>
          <a:prstGeom prst="rect">
            <a:avLst/>
          </a:prstGeom>
          <a:noFill/>
          <a:ln>
            <a:solidFill>
              <a:schemeClr val="tx1"/>
            </a:solidFill>
          </a:ln>
        </p:spPr>
        <p:txBody>
          <a:bodyPr wrap="square" rtlCol="0">
            <a:spAutoFit/>
          </a:bodyPr>
          <a:lstStyle/>
          <a:p>
            <a:pPr algn="ctr"/>
            <a:r>
              <a:rPr lang="de-DE" sz="2000">
                <a:latin typeface="Interstate Light" pitchFamily="2" charset="0"/>
              </a:rPr>
              <a:t>Wild</a:t>
            </a:r>
            <a:endParaRPr lang="de-CH" sz="2000">
              <a:latin typeface="Interstate Light" pitchFamily="2" charset="0"/>
            </a:endParaRPr>
          </a:p>
        </p:txBody>
      </p:sp>
      <p:cxnSp>
        <p:nvCxnSpPr>
          <p:cNvPr id="16" name="Gerade Verbindung mit Pfeil 15">
            <a:extLst>
              <a:ext uri="{FF2B5EF4-FFF2-40B4-BE49-F238E27FC236}">
                <a16:creationId xmlns:a16="http://schemas.microsoft.com/office/drawing/2014/main" id="{6AF413C5-78DE-EBD0-3DEC-39DE1A9FC6EC}"/>
              </a:ext>
            </a:extLst>
          </p:cNvPr>
          <p:cNvCxnSpPr>
            <a:cxnSpLocks/>
            <a:stCxn id="14" idx="3"/>
          </p:cNvCxnSpPr>
          <p:nvPr/>
        </p:nvCxnSpPr>
        <p:spPr>
          <a:xfrm>
            <a:off x="3806873" y="2616699"/>
            <a:ext cx="1022716" cy="4922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4C6E9DD5-29FD-C72A-FFEA-1C410C717C3B}"/>
              </a:ext>
            </a:extLst>
          </p:cNvPr>
          <p:cNvCxnSpPr>
            <a:cxnSpLocks/>
            <a:stCxn id="9" idx="2"/>
          </p:cNvCxnSpPr>
          <p:nvPr/>
        </p:nvCxnSpPr>
        <p:spPr>
          <a:xfrm>
            <a:off x="5148551" y="2352233"/>
            <a:ext cx="259762" cy="6882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79C60BA0-5F2B-F51F-478B-76E87912BE02}"/>
              </a:ext>
            </a:extLst>
          </p:cNvPr>
          <p:cNvCxnSpPr>
            <a:cxnSpLocks/>
            <a:stCxn id="7" idx="2"/>
          </p:cNvCxnSpPr>
          <p:nvPr/>
        </p:nvCxnSpPr>
        <p:spPr>
          <a:xfrm flipH="1">
            <a:off x="6832417" y="2214683"/>
            <a:ext cx="551073" cy="825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7795FEAC-6FE2-F619-48B6-9A09777B763C}"/>
              </a:ext>
            </a:extLst>
          </p:cNvPr>
          <p:cNvCxnSpPr>
            <a:cxnSpLocks/>
            <a:stCxn id="13" idx="1"/>
          </p:cNvCxnSpPr>
          <p:nvPr/>
        </p:nvCxnSpPr>
        <p:spPr>
          <a:xfrm flipH="1">
            <a:off x="7661564" y="3240492"/>
            <a:ext cx="560729" cy="2131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Gerade Verbindung mit Pfeil 25">
            <a:extLst>
              <a:ext uri="{FF2B5EF4-FFF2-40B4-BE49-F238E27FC236}">
                <a16:creationId xmlns:a16="http://schemas.microsoft.com/office/drawing/2014/main" id="{7E792300-C237-D05A-5B46-10138A5E8D87}"/>
              </a:ext>
            </a:extLst>
          </p:cNvPr>
          <p:cNvCxnSpPr>
            <a:cxnSpLocks/>
            <a:stCxn id="10" idx="1"/>
          </p:cNvCxnSpPr>
          <p:nvPr/>
        </p:nvCxnSpPr>
        <p:spPr>
          <a:xfrm flipH="1" flipV="1">
            <a:off x="7548409" y="3821221"/>
            <a:ext cx="760877" cy="273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Gerade Verbindung mit Pfeil 29">
            <a:extLst>
              <a:ext uri="{FF2B5EF4-FFF2-40B4-BE49-F238E27FC236}">
                <a16:creationId xmlns:a16="http://schemas.microsoft.com/office/drawing/2014/main" id="{F53514CA-3E69-D795-87A5-8E2A181E5E29}"/>
              </a:ext>
            </a:extLst>
          </p:cNvPr>
          <p:cNvCxnSpPr>
            <a:cxnSpLocks/>
            <a:stCxn id="8" idx="0"/>
          </p:cNvCxnSpPr>
          <p:nvPr/>
        </p:nvCxnSpPr>
        <p:spPr>
          <a:xfrm flipH="1" flipV="1">
            <a:off x="6892249" y="4203454"/>
            <a:ext cx="952893" cy="7849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Gerade Verbindung mit Pfeil 33">
            <a:extLst>
              <a:ext uri="{FF2B5EF4-FFF2-40B4-BE49-F238E27FC236}">
                <a16:creationId xmlns:a16="http://schemas.microsoft.com/office/drawing/2014/main" id="{3396E311-0CBD-64B0-62A1-3B6C988991C2}"/>
              </a:ext>
            </a:extLst>
          </p:cNvPr>
          <p:cNvCxnSpPr>
            <a:cxnSpLocks/>
            <a:stCxn id="12" idx="3"/>
          </p:cNvCxnSpPr>
          <p:nvPr/>
        </p:nvCxnSpPr>
        <p:spPr>
          <a:xfrm flipV="1">
            <a:off x="4380556" y="4222485"/>
            <a:ext cx="919198" cy="553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Gerade Verbindung mit Pfeil 36">
            <a:extLst>
              <a:ext uri="{FF2B5EF4-FFF2-40B4-BE49-F238E27FC236}">
                <a16:creationId xmlns:a16="http://schemas.microsoft.com/office/drawing/2014/main" id="{BBE182C2-491D-79B3-5839-4C86935F8FFA}"/>
              </a:ext>
            </a:extLst>
          </p:cNvPr>
          <p:cNvCxnSpPr>
            <a:cxnSpLocks/>
            <a:stCxn id="11" idx="3"/>
          </p:cNvCxnSpPr>
          <p:nvPr/>
        </p:nvCxnSpPr>
        <p:spPr>
          <a:xfrm flipV="1">
            <a:off x="3906982" y="3857394"/>
            <a:ext cx="872837" cy="1638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Textfeld 59">
            <a:extLst>
              <a:ext uri="{FF2B5EF4-FFF2-40B4-BE49-F238E27FC236}">
                <a16:creationId xmlns:a16="http://schemas.microsoft.com/office/drawing/2014/main" id="{3ACBB5F6-F26D-A4C8-8548-A016EC316938}"/>
              </a:ext>
            </a:extLst>
          </p:cNvPr>
          <p:cNvSpPr txBox="1"/>
          <p:nvPr/>
        </p:nvSpPr>
        <p:spPr>
          <a:xfrm>
            <a:off x="8340711" y="2014627"/>
            <a:ext cx="2164581" cy="400110"/>
          </a:xfrm>
          <a:prstGeom prst="rect">
            <a:avLst/>
          </a:prstGeom>
          <a:noFill/>
          <a:ln>
            <a:solidFill>
              <a:schemeClr val="tx1"/>
            </a:solidFill>
          </a:ln>
        </p:spPr>
        <p:txBody>
          <a:bodyPr wrap="square" rtlCol="0">
            <a:spAutoFit/>
          </a:bodyPr>
          <a:lstStyle/>
          <a:p>
            <a:pPr algn="ctr"/>
            <a:r>
              <a:rPr lang="de-DE" sz="2000">
                <a:latin typeface="Interstate Light" pitchFamily="2" charset="0"/>
              </a:rPr>
              <a:t>Genetische Vielfalt</a:t>
            </a:r>
            <a:endParaRPr lang="de-CH" sz="2000">
              <a:latin typeface="Interstate Light" pitchFamily="2" charset="0"/>
            </a:endParaRPr>
          </a:p>
        </p:txBody>
      </p:sp>
      <p:cxnSp>
        <p:nvCxnSpPr>
          <p:cNvPr id="61" name="Gerade Verbindung mit Pfeil 60">
            <a:extLst>
              <a:ext uri="{FF2B5EF4-FFF2-40B4-BE49-F238E27FC236}">
                <a16:creationId xmlns:a16="http://schemas.microsoft.com/office/drawing/2014/main" id="{8179914B-3A44-EEB6-8141-FFF9E71E2116}"/>
              </a:ext>
            </a:extLst>
          </p:cNvPr>
          <p:cNvCxnSpPr>
            <a:cxnSpLocks/>
            <a:stCxn id="60" idx="1"/>
          </p:cNvCxnSpPr>
          <p:nvPr/>
        </p:nvCxnSpPr>
        <p:spPr>
          <a:xfrm flipH="1">
            <a:off x="7383488" y="2214682"/>
            <a:ext cx="957222" cy="8760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68" name="Textfeld 7167">
            <a:extLst>
              <a:ext uri="{FF2B5EF4-FFF2-40B4-BE49-F238E27FC236}">
                <a16:creationId xmlns:a16="http://schemas.microsoft.com/office/drawing/2014/main" id="{914FAF2E-B0DE-04A4-11F8-BCF4D469E2F3}"/>
              </a:ext>
            </a:extLst>
          </p:cNvPr>
          <p:cNvSpPr txBox="1"/>
          <p:nvPr/>
        </p:nvSpPr>
        <p:spPr>
          <a:xfrm>
            <a:off x="4199183" y="5181031"/>
            <a:ext cx="2164581" cy="400110"/>
          </a:xfrm>
          <a:prstGeom prst="rect">
            <a:avLst/>
          </a:prstGeom>
          <a:noFill/>
          <a:ln>
            <a:solidFill>
              <a:schemeClr val="tx1"/>
            </a:solidFill>
          </a:ln>
        </p:spPr>
        <p:txBody>
          <a:bodyPr wrap="square" rtlCol="0">
            <a:spAutoFit/>
          </a:bodyPr>
          <a:lstStyle/>
          <a:p>
            <a:pPr algn="ctr"/>
            <a:r>
              <a:rPr lang="de-DE" sz="2000">
                <a:latin typeface="Interstate Light" pitchFamily="2" charset="0"/>
              </a:rPr>
              <a:t>Strukturvielfalt</a:t>
            </a:r>
            <a:endParaRPr lang="de-CH" sz="2000">
              <a:latin typeface="Interstate Light" pitchFamily="2" charset="0"/>
            </a:endParaRPr>
          </a:p>
        </p:txBody>
      </p:sp>
      <p:cxnSp>
        <p:nvCxnSpPr>
          <p:cNvPr id="7169" name="Gerade Verbindung mit Pfeil 7168">
            <a:extLst>
              <a:ext uri="{FF2B5EF4-FFF2-40B4-BE49-F238E27FC236}">
                <a16:creationId xmlns:a16="http://schemas.microsoft.com/office/drawing/2014/main" id="{3D62C1F0-F2FC-4907-79E3-FF53DE6D359D}"/>
              </a:ext>
            </a:extLst>
          </p:cNvPr>
          <p:cNvCxnSpPr>
            <a:cxnSpLocks/>
          </p:cNvCxnSpPr>
          <p:nvPr/>
        </p:nvCxnSpPr>
        <p:spPr>
          <a:xfrm flipV="1">
            <a:off x="5323242" y="4248831"/>
            <a:ext cx="753561" cy="932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72" name="Textfeld 7171">
            <a:extLst>
              <a:ext uri="{FF2B5EF4-FFF2-40B4-BE49-F238E27FC236}">
                <a16:creationId xmlns:a16="http://schemas.microsoft.com/office/drawing/2014/main" id="{70842B25-64F3-6656-1B3D-F90195AD1C43}"/>
              </a:ext>
            </a:extLst>
          </p:cNvPr>
          <p:cNvSpPr txBox="1"/>
          <p:nvPr/>
        </p:nvSpPr>
        <p:spPr>
          <a:xfrm>
            <a:off x="1937573" y="3137421"/>
            <a:ext cx="1907618" cy="400110"/>
          </a:xfrm>
          <a:prstGeom prst="rect">
            <a:avLst/>
          </a:prstGeom>
          <a:noFill/>
          <a:ln>
            <a:solidFill>
              <a:schemeClr val="tx1"/>
            </a:solidFill>
          </a:ln>
        </p:spPr>
        <p:txBody>
          <a:bodyPr wrap="square" rtlCol="0">
            <a:spAutoFit/>
          </a:bodyPr>
          <a:lstStyle/>
          <a:p>
            <a:pPr algn="ctr"/>
            <a:r>
              <a:rPr lang="de-DE" sz="2000">
                <a:latin typeface="Interstate Light" pitchFamily="2" charset="0"/>
              </a:rPr>
              <a:t>Artenvielfalt</a:t>
            </a:r>
            <a:endParaRPr lang="de-CH" sz="2000">
              <a:latin typeface="Interstate Light" pitchFamily="2" charset="0"/>
            </a:endParaRPr>
          </a:p>
        </p:txBody>
      </p:sp>
      <p:cxnSp>
        <p:nvCxnSpPr>
          <p:cNvPr id="7173" name="Gerade Verbindung mit Pfeil 7172">
            <a:extLst>
              <a:ext uri="{FF2B5EF4-FFF2-40B4-BE49-F238E27FC236}">
                <a16:creationId xmlns:a16="http://schemas.microsoft.com/office/drawing/2014/main" id="{C183026C-75AC-FC58-216E-2D7F277078D0}"/>
              </a:ext>
            </a:extLst>
          </p:cNvPr>
          <p:cNvCxnSpPr>
            <a:cxnSpLocks/>
            <a:stCxn id="7172" idx="3"/>
          </p:cNvCxnSpPr>
          <p:nvPr/>
        </p:nvCxnSpPr>
        <p:spPr>
          <a:xfrm>
            <a:off x="3845192" y="3337477"/>
            <a:ext cx="934627" cy="1030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88" name="Textfeld 7187">
            <a:extLst>
              <a:ext uri="{FF2B5EF4-FFF2-40B4-BE49-F238E27FC236}">
                <a16:creationId xmlns:a16="http://schemas.microsoft.com/office/drawing/2014/main" id="{4A4E19B8-2143-6CA3-02FB-7CEB2FACA1A8}"/>
              </a:ext>
            </a:extLst>
          </p:cNvPr>
          <p:cNvSpPr txBox="1"/>
          <p:nvPr/>
        </p:nvSpPr>
        <p:spPr>
          <a:xfrm rot="1320042">
            <a:off x="1802780" y="2991984"/>
            <a:ext cx="8452025" cy="923330"/>
          </a:xfrm>
          <a:prstGeom prst="rect">
            <a:avLst/>
          </a:prstGeom>
          <a:solidFill>
            <a:schemeClr val="bg1"/>
          </a:solidFill>
          <a:ln>
            <a:solidFill>
              <a:schemeClr val="accent3"/>
            </a:solidFill>
          </a:ln>
        </p:spPr>
        <p:txBody>
          <a:bodyPr wrap="square" rtlCol="0">
            <a:spAutoFit/>
          </a:bodyPr>
          <a:lstStyle/>
          <a:p>
            <a:r>
              <a:rPr lang="de-CH" sz="5400" b="1"/>
              <a:t>Verjüngungsproblematik??</a:t>
            </a:r>
          </a:p>
        </p:txBody>
      </p:sp>
      <p:pic>
        <p:nvPicPr>
          <p:cNvPr id="4" name="Grafik 3" descr="Ein Bild, das Schrift, Logo, Grafiken, Grafikdesign enthält.&#10;&#10;Automatisch generierte Beschreibung">
            <a:extLst>
              <a:ext uri="{FF2B5EF4-FFF2-40B4-BE49-F238E27FC236}">
                <a16:creationId xmlns:a16="http://schemas.microsoft.com/office/drawing/2014/main" id="{5A2A2BDB-8F08-B4B3-3422-5D10DCA0D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1712" y="5882640"/>
            <a:ext cx="2718217" cy="975360"/>
          </a:xfrm>
          <a:prstGeom prst="rect">
            <a:avLst/>
          </a:prstGeom>
        </p:spPr>
      </p:pic>
    </p:spTree>
    <p:extLst>
      <p:ext uri="{BB962C8B-B14F-4D97-AF65-F5344CB8AC3E}">
        <p14:creationId xmlns:p14="http://schemas.microsoft.com/office/powerpoint/2010/main" val="48549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2213810" y="404814"/>
            <a:ext cx="9368589" cy="720725"/>
          </a:xfrm>
        </p:spPr>
        <p:txBody>
          <a:bodyPr/>
          <a:lstStyle/>
          <a:p>
            <a:r>
              <a:rPr lang="de-CH" b="1" dirty="0"/>
              <a:t>Verjüngung und Wild</a:t>
            </a:r>
          </a:p>
        </p:txBody>
      </p:sp>
      <p:sp>
        <p:nvSpPr>
          <p:cNvPr id="3" name="Inhaltsplatzhalter 2">
            <a:extLst>
              <a:ext uri="{FF2B5EF4-FFF2-40B4-BE49-F238E27FC236}">
                <a16:creationId xmlns:a16="http://schemas.microsoft.com/office/drawing/2014/main" id="{5D8AEC86-F6E2-309F-170E-4BBBB129947E}"/>
              </a:ext>
            </a:extLst>
          </p:cNvPr>
          <p:cNvSpPr>
            <a:spLocks noGrp="1"/>
          </p:cNvSpPr>
          <p:nvPr>
            <p:ph idx="1"/>
          </p:nvPr>
        </p:nvSpPr>
        <p:spPr>
          <a:xfrm>
            <a:off x="1981201" y="1328988"/>
            <a:ext cx="4961798" cy="5335048"/>
          </a:xfrm>
        </p:spPr>
        <p:txBody>
          <a:bodyPr/>
          <a:lstStyle/>
          <a:p>
            <a:pPr marL="180975" lvl="1" indent="0">
              <a:buNone/>
            </a:pPr>
            <a:r>
              <a:rPr lang="de-CH" sz="2000" dirty="0">
                <a:latin typeface="Interstate Light"/>
                <a:ea typeface="Verdana"/>
              </a:rPr>
              <a:t>Wildverbiss gehört zum Ökosystem Wald!</a:t>
            </a:r>
          </a:p>
          <a:p>
            <a:pPr marL="180975" lvl="1" indent="0">
              <a:buNone/>
            </a:pPr>
            <a:r>
              <a:rPr lang="de-CH" sz="1200" dirty="0">
                <a:latin typeface="Interstate Light"/>
                <a:ea typeface="Verdana"/>
              </a:rPr>
              <a:t>(</a:t>
            </a:r>
            <a:r>
              <a:rPr lang="de-CH" sz="1200" dirty="0" err="1">
                <a:latin typeface="Interstate Light"/>
                <a:ea typeface="Verdana"/>
              </a:rPr>
              <a:t>Imesch</a:t>
            </a:r>
            <a:r>
              <a:rPr lang="de-CH" sz="1200" dirty="0">
                <a:latin typeface="Interstate Light"/>
                <a:ea typeface="Verdana"/>
              </a:rPr>
              <a:t> &amp; Kupferschmid, 2023)</a:t>
            </a:r>
          </a:p>
          <a:p>
            <a:pPr marL="180975" lvl="1" indent="0">
              <a:buNone/>
            </a:pPr>
            <a:endParaRPr lang="de-CH" sz="1200" dirty="0">
              <a:latin typeface="Interstate Light"/>
              <a:ea typeface="Verdana"/>
            </a:endParaRPr>
          </a:p>
          <a:p>
            <a:pPr lvl="1"/>
            <a:r>
              <a:rPr lang="de-CH" dirty="0">
                <a:latin typeface="Interstate Light"/>
                <a:ea typeface="Verdana"/>
              </a:rPr>
              <a:t>Es braucht räumlich und inhaltlich übergreifende Managementkonzepte.</a:t>
            </a:r>
          </a:p>
          <a:p>
            <a:pPr lvl="1"/>
            <a:r>
              <a:rPr lang="de-CH" dirty="0">
                <a:latin typeface="Interstate Light"/>
                <a:ea typeface="Verdana"/>
              </a:rPr>
              <a:t>Grundsätzlich gilt, je natürlicher der Lebensraum (Anwesenheit von Grossraubtieren, Totholz, breites Futterangebot, wenig und gelenkte Störung), desto weniger Verbiss. </a:t>
            </a:r>
            <a:r>
              <a:rPr lang="de-CH" sz="1200" dirty="0">
                <a:latin typeface="Interstate Light"/>
                <a:ea typeface="Verdana"/>
              </a:rPr>
              <a:t>(</a:t>
            </a:r>
            <a:r>
              <a:rPr lang="de-DE" sz="1200" dirty="0">
                <a:latin typeface="Interstate Light"/>
                <a:ea typeface="Verdana"/>
              </a:rPr>
              <a:t>Kupferschmid &amp; Bollmann, 2016; Hagge et al., 2019; Senn &amp; Häsler, 2005</a:t>
            </a:r>
            <a:r>
              <a:rPr lang="de-CH" sz="1200" dirty="0">
                <a:latin typeface="Interstate Light"/>
                <a:ea typeface="Verdana"/>
              </a:rPr>
              <a:t>)</a:t>
            </a:r>
          </a:p>
          <a:p>
            <a:pPr lvl="1"/>
            <a:r>
              <a:rPr lang="de-CH" dirty="0">
                <a:latin typeface="Interstate Light"/>
                <a:ea typeface="Verdana"/>
              </a:rPr>
              <a:t>Falls die oben erwähnten Massnahmen nicht greifen, braucht es eine </a:t>
            </a:r>
            <a:r>
              <a:rPr lang="de-DE" dirty="0">
                <a:latin typeface="Interstate Light"/>
                <a:ea typeface="Verdana"/>
              </a:rPr>
              <a:t>gezielte Jagd, um die Abschusszahlen lokal zu erhöhen. </a:t>
            </a:r>
            <a:r>
              <a:rPr lang="de-DE" sz="1200" dirty="0">
                <a:latin typeface="Interstate Light"/>
                <a:ea typeface="Verdana"/>
              </a:rPr>
              <a:t>(Ehrbar, 2017)</a:t>
            </a:r>
          </a:p>
          <a:p>
            <a:pPr lvl="1"/>
            <a:endParaRPr lang="de-CH" sz="1200" dirty="0">
              <a:latin typeface="Interstate Light"/>
              <a:ea typeface="Verdana"/>
            </a:endParaRPr>
          </a:p>
          <a:p>
            <a:pPr marL="0" indent="0">
              <a:buNone/>
            </a:pPr>
            <a:endParaRPr lang="de-CH" sz="2400" dirty="0">
              <a:latin typeface="Interstate Bold" pitchFamily="2" charset="0"/>
            </a:endParaRPr>
          </a:p>
        </p:txBody>
      </p:sp>
      <p:pic>
        <p:nvPicPr>
          <p:cNvPr id="5" name="Grafik 4" descr="Ein Bild, das Säugetier, draußen, Gras, Baum enthält.&#10;&#10;Automatisch generierte Beschreibung">
            <a:extLst>
              <a:ext uri="{FF2B5EF4-FFF2-40B4-BE49-F238E27FC236}">
                <a16:creationId xmlns:a16="http://schemas.microsoft.com/office/drawing/2014/main" id="{7B67DE1E-31E6-C9CF-7031-6A9ECFB0644C}"/>
              </a:ext>
            </a:extLst>
          </p:cNvPr>
          <p:cNvPicPr>
            <a:picLocks noChangeAspect="1"/>
          </p:cNvPicPr>
          <p:nvPr/>
        </p:nvPicPr>
        <p:blipFill rotWithShape="1">
          <a:blip r:embed="rId3">
            <a:extLst>
              <a:ext uri="{28A0092B-C50C-407E-A947-70E740481C1C}">
                <a14:useLocalDpi xmlns:a14="http://schemas.microsoft.com/office/drawing/2010/main" val="0"/>
              </a:ext>
            </a:extLst>
          </a:blip>
          <a:srcRect l="13886" t="-781" r="28436" b="781"/>
          <a:stretch/>
        </p:blipFill>
        <p:spPr>
          <a:xfrm>
            <a:off x="6942998" y="1714252"/>
            <a:ext cx="3267802" cy="3777097"/>
          </a:xfrm>
          <a:prstGeom prst="rect">
            <a:avLst/>
          </a:prstGeom>
        </p:spPr>
      </p:pic>
      <p:sp>
        <p:nvSpPr>
          <p:cNvPr id="6" name="Inhaltsplatzhalter 2">
            <a:extLst>
              <a:ext uri="{FF2B5EF4-FFF2-40B4-BE49-F238E27FC236}">
                <a16:creationId xmlns:a16="http://schemas.microsoft.com/office/drawing/2014/main" id="{11B3E893-8004-A2E5-03D8-41CE91D85A48}"/>
              </a:ext>
            </a:extLst>
          </p:cNvPr>
          <p:cNvSpPr txBox="1">
            <a:spLocks/>
          </p:cNvSpPr>
          <p:nvPr/>
        </p:nvSpPr>
        <p:spPr bwMode="auto">
          <a:xfrm rot="16200000">
            <a:off x="8053561" y="3150766"/>
            <a:ext cx="4591050" cy="27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a:t>Foto: © Pro Natura, Susanna Meyer</a:t>
            </a:r>
          </a:p>
          <a:p>
            <a:pPr>
              <a:buFont typeface="Wingdings" panose="05000000000000000000" pitchFamily="2" charset="2"/>
              <a:buChar char="Ø"/>
            </a:pPr>
            <a:endParaRPr lang="de-CH" sz="2400" dirty="0">
              <a:latin typeface="Interstate Light"/>
              <a:ea typeface="Verdana"/>
            </a:endParaRPr>
          </a:p>
        </p:txBody>
      </p:sp>
      <p:pic>
        <p:nvPicPr>
          <p:cNvPr id="4" name="Grafik 3" descr="Ein Bild, das Schrift, Logo, Grafiken, Grafikdesign enthält.&#10;&#10;Automatisch generierte Beschreibung">
            <a:extLst>
              <a:ext uri="{FF2B5EF4-FFF2-40B4-BE49-F238E27FC236}">
                <a16:creationId xmlns:a16="http://schemas.microsoft.com/office/drawing/2014/main" id="{76459154-ED10-B839-5899-49F68A3B4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712" y="5882640"/>
            <a:ext cx="2718217" cy="975360"/>
          </a:xfrm>
          <a:prstGeom prst="rect">
            <a:avLst/>
          </a:prstGeom>
        </p:spPr>
      </p:pic>
    </p:spTree>
    <p:extLst>
      <p:ext uri="{BB962C8B-B14F-4D97-AF65-F5344CB8AC3E}">
        <p14:creationId xmlns:p14="http://schemas.microsoft.com/office/powerpoint/2010/main" val="229581071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240D26A667DF94A96A7FA24727C8D62" ma:contentTypeVersion="16" ma:contentTypeDescription="Ein neues Dokument erstellen." ma:contentTypeScope="" ma:versionID="527dd77f58e664a987ae145f9efd37d8">
  <xsd:schema xmlns:xsd="http://www.w3.org/2001/XMLSchema" xmlns:xs="http://www.w3.org/2001/XMLSchema" xmlns:p="http://schemas.microsoft.com/office/2006/metadata/properties" xmlns:ns2="78e6af80-b9d7-4164-a052-2448fbc75a44" xmlns:ns3="220c3afe-c1fc-41b8-a3d0-449a742e07c9" targetNamespace="http://schemas.microsoft.com/office/2006/metadata/properties" ma:root="true" ma:fieldsID="3f04da887825c0c1f2f33cbc7ae382bd" ns2:_="" ns3:_="">
    <xsd:import namespace="78e6af80-b9d7-4164-a052-2448fbc75a44"/>
    <xsd:import namespace="220c3afe-c1fc-41b8-a3d0-449a742e07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k729d65dd45649d885b84006b26a8916" minOccurs="0"/>
                <xsd:element ref="ns3:TaxCatchAll" minOccurs="0"/>
                <xsd:element ref="ns2:lcf76f155ced4ddcb4097134ff3c332f"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e6af80-b9d7-4164-a052-2448fbc75a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k729d65dd45649d885b84006b26a8916" ma:index="13" nillable="true" ma:taxonomy="true" ma:internalName="k729d65dd45649d885b84006b26a8916" ma:taxonomyFieldName="poc" ma:displayName="poc" ma:readOnly="false" ma:default="1;#Wald|4f1e858d-1e10-43b8-930b-48e513ec8dc2" ma:fieldId="{4729d65d-d456-49d8-85b8-4006b26a8916}" ma:sspId="32ec1e28-1bf6-4e88-998a-aabd71a860f9" ma:termSetId="fd76b37b-b0c8-4c9f-a286-64bf723aebd6" ma:anchorId="00000000-0000-0000-0000-000000000000" ma:open="false" ma:isKeyword="false">
      <xsd:complexType>
        <xsd:sequence>
          <xsd:element ref="pc:Terms" minOccurs="0" maxOccurs="1"/>
        </xsd:sequence>
      </xsd:complex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32ec1e28-1bf6-4e88-998a-aabd71a860f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0c3afe-c1fc-41b8-a3d0-449a742e07c9" elementFormDefault="qualified">
    <xsd:import namespace="http://schemas.microsoft.com/office/2006/documentManagement/types"/>
    <xsd:import namespace="http://schemas.microsoft.com/office/infopath/2007/PartnerControls"/>
    <xsd:element name="SharedWithUsers" ma:index="10" nillable="true" ma:displayName="Freigegeben für"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hidden="true" ma:internalName="SharedWithDetails" ma:readOnly="true">
      <xsd:simpleType>
        <xsd:restriction base="dms:Note"/>
      </xsd:simpleType>
    </xsd:element>
    <xsd:element name="TaxCatchAll" ma:index="14" nillable="true" ma:displayName="Taxonomy Catch All Column" ma:hidden="true" ma:list="{4996fc08-d587-4f7b-a2a3-4ced954a523b}" ma:internalName="TaxCatchAll" ma:readOnly="false" ma:showField="CatchAllData" ma:web="220c3afe-c1fc-41b8-a3d0-449a742e07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altstyp"/>
        <xsd:element ref="dc:title" minOccurs="0" maxOccurs="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8e6af80-b9d7-4164-a052-2448fbc75a44">
      <Terms xmlns="http://schemas.microsoft.com/office/infopath/2007/PartnerControls"/>
    </lcf76f155ced4ddcb4097134ff3c332f>
    <TaxCatchAll xmlns="220c3afe-c1fc-41b8-a3d0-449a742e07c9">
      <Value>2</Value>
    </TaxCatchAll>
    <k729d65dd45649d885b84006b26a8916 xmlns="78e6af80-b9d7-4164-a052-2448fbc75a44">
      <Terms xmlns="http://schemas.microsoft.com/office/infopath/2007/PartnerControls">
        <TermInfo xmlns="http://schemas.microsoft.com/office/infopath/2007/PartnerControls">
          <TermName xmlns="http://schemas.microsoft.com/office/infopath/2007/PartnerControls">Wald</TermName>
          <TermId xmlns="http://schemas.microsoft.com/office/infopath/2007/PartnerControls">4f1e858d-1e10-43b8-930b-48e513ec8dc2</TermId>
        </TermInfo>
      </Terms>
    </k729d65dd45649d885b84006b26a8916>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00AB21-61FD-43A3-96D4-4C598D07BAD3}">
  <ds:schemaRefs>
    <ds:schemaRef ds:uri="220c3afe-c1fc-41b8-a3d0-449a742e07c9"/>
    <ds:schemaRef ds:uri="78e6af80-b9d7-4164-a052-2448fbc75a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F2C0006-C79D-4D7D-B607-9EFDC74563C4}">
  <ds:schemaRefs>
    <ds:schemaRef ds:uri="http://purl.org/dc/terms/"/>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dcmitype/"/>
    <ds:schemaRef ds:uri="220c3afe-c1fc-41b8-a3d0-449a742e07c9"/>
    <ds:schemaRef ds:uri="78e6af80-b9d7-4164-a052-2448fbc75a44"/>
  </ds:schemaRefs>
</ds:datastoreItem>
</file>

<file path=customXml/itemProps3.xml><?xml version="1.0" encoding="utf-8"?>
<ds:datastoreItem xmlns:ds="http://schemas.openxmlformats.org/officeDocument/2006/customXml" ds:itemID="{EB4F004D-7D66-437B-875A-B76B70A3A9DF}">
  <ds:schemaRefs>
    <ds:schemaRef ds:uri="http://schemas.microsoft.com/sharepoint/v3/contenttype/forms"/>
  </ds:schemaRefs>
</ds:datastoreItem>
</file>

<file path=docMetadata/LabelInfo.xml><?xml version="1.0" encoding="utf-8"?>
<clbl:labelList xmlns:clbl="http://schemas.microsoft.com/office/2020/mipLabelMetadata">
  <clbl:label id="{ac19ca8e-9da4-4e61-8f49-f06803fa564c}" enabled="0" method="" siteId="{ac19ca8e-9da4-4e61-8f49-f06803fa564c}" removed="1"/>
</clbl:labelList>
</file>

<file path=docProps/app.xml><?xml version="1.0" encoding="utf-8"?>
<Properties xmlns="http://schemas.openxmlformats.org/officeDocument/2006/extended-properties" xmlns:vt="http://schemas.openxmlformats.org/officeDocument/2006/docPropsVTypes">
  <Template>df1101PN_PresentationV3</Template>
  <TotalTime>0</TotalTime>
  <Words>1334</Words>
  <Application>Microsoft Office PowerPoint</Application>
  <PresentationFormat>Breitbild</PresentationFormat>
  <Paragraphs>139</Paragraphs>
  <Slides>11</Slides>
  <Notes>10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11</vt:i4>
      </vt:variant>
    </vt:vector>
  </HeadingPairs>
  <TitlesOfParts>
    <vt:vector size="19" baseType="lpstr">
      <vt:lpstr>Arial</vt:lpstr>
      <vt:lpstr>Calibri</vt:lpstr>
      <vt:lpstr>Interstate Bold</vt:lpstr>
      <vt:lpstr>Interstate Light</vt:lpstr>
      <vt:lpstr>Segoe UI</vt:lpstr>
      <vt:lpstr>Verdana</vt:lpstr>
      <vt:lpstr>Wingdings</vt:lpstr>
      <vt:lpstr>Office</vt:lpstr>
      <vt:lpstr>Je natürlicher der Wald, desto besser läuft die Verjüngung    Die Verjüngung der Wälder aus Sicht des Naturschutzes</vt:lpstr>
      <vt:lpstr>Wälder sind resiliente Systeme</vt:lpstr>
      <vt:lpstr>Vielfältiges Ökosystem Wald = Basis aller Funktionen</vt:lpstr>
      <vt:lpstr>Die Wälder von morgen entstehen heute</vt:lpstr>
      <vt:lpstr>Ökologisches Gleichgewicht als Grundvoraussetzung: Erfolgsmodelle weiterführen</vt:lpstr>
      <vt:lpstr>Ökologisches Gleichgewicht als Grundvoraussetzung:  Lücken füllen</vt:lpstr>
      <vt:lpstr>Vorteile Naturverjüngung</vt:lpstr>
      <vt:lpstr>Einflussfaktoren auf die Verjüngung</vt:lpstr>
      <vt:lpstr>Verjüngung und Wild</vt:lpstr>
      <vt:lpstr>Fazit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Lesly Helbling</dc:creator>
  <cp:lastModifiedBy>Gafner Bettina</cp:lastModifiedBy>
  <cp:revision>7</cp:revision>
  <dcterms:created xsi:type="dcterms:W3CDTF">2023-10-23T09:27:48Z</dcterms:created>
  <dcterms:modified xsi:type="dcterms:W3CDTF">2024-08-29T15:12:05Z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0x0101008240D26A667DF94A96A7FA24727C8D62</vt:lpwstr>
  </property>
  <property fmtid="{D5CDD505-2E9C-101B-9397-08002B2CF9AE}" pid="3" name="MediaServiceImageTags">
    <vt:lpwstr/>
  </property>
  <property fmtid="{D5CDD505-2E9C-101B-9397-08002B2CF9AE}" pid="4" name="poc">
    <vt:lpwstr>2;#Wald|4f1e858d-1e10-43b8-930b-48e513ec8dc2</vt:lpwstr>
  </property>
</Properties>
</file>