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4"/>
    <p:sldMasterId id="2147483837" r:id="rId5"/>
    <p:sldMasterId id="2147483849" r:id="rId6"/>
  </p:sldMasterIdLst>
  <p:notesMasterIdLst>
    <p:notesMasterId r:id="rId23"/>
  </p:notesMasterIdLst>
  <p:handoutMasterIdLst>
    <p:handoutMasterId r:id="rId24"/>
  </p:handoutMasterIdLst>
  <p:sldIdLst>
    <p:sldId id="348" r:id="rId7"/>
    <p:sldId id="641" r:id="rId8"/>
    <p:sldId id="350" r:id="rId9"/>
    <p:sldId id="681" r:id="rId10"/>
    <p:sldId id="653" r:id="rId11"/>
    <p:sldId id="682" r:id="rId12"/>
    <p:sldId id="649" r:id="rId13"/>
    <p:sldId id="654" r:id="rId14"/>
    <p:sldId id="656" r:id="rId15"/>
    <p:sldId id="683" r:id="rId16"/>
    <p:sldId id="673" r:id="rId17"/>
    <p:sldId id="684" r:id="rId18"/>
    <p:sldId id="685" r:id="rId19"/>
    <p:sldId id="651" r:id="rId20"/>
    <p:sldId id="686" r:id="rId21"/>
    <p:sldId id="493" r:id="rId22"/>
  </p:sldIdLst>
  <p:sldSz cx="12192000" cy="6858000"/>
  <p:notesSz cx="6797675" cy="987425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DC"/>
    <a:srgbClr val="996634"/>
    <a:srgbClr val="669900"/>
    <a:srgbClr val="BCB800"/>
    <a:srgbClr val="E8EFC7"/>
    <a:srgbClr val="E0E9B1"/>
    <a:srgbClr val="DCE6A8"/>
    <a:srgbClr val="E6E5A8"/>
    <a:srgbClr val="E2E098"/>
    <a:srgbClr val="BAD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309" autoAdjust="0"/>
  </p:normalViewPr>
  <p:slideViewPr>
    <p:cSldViewPr>
      <p:cViewPr varScale="1">
        <p:scale>
          <a:sx n="68" d="100"/>
          <a:sy n="68" d="100"/>
        </p:scale>
        <p:origin x="21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944C7-6CDB-475B-A89A-D322BD16CE6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de-CH"/>
        </a:p>
      </dgm:t>
    </dgm:pt>
    <dgm:pt modelId="{E7DBF70C-76A7-4F99-84A7-39588CA1C63A}">
      <dgm:prSet phldrT="[Text]" custT="1"/>
      <dgm:spPr/>
      <dgm:t>
        <a:bodyPr/>
        <a:lstStyle/>
        <a:p>
          <a:r>
            <a:rPr lang="de-CH" sz="3200" dirty="0">
              <a:latin typeface="Arial" panose="020B0604020202020204" pitchFamily="34" charset="0"/>
              <a:cs typeface="Arial" panose="020B0604020202020204" pitchFamily="34" charset="0"/>
            </a:rPr>
            <a:t>KWL</a:t>
          </a:r>
        </a:p>
        <a:p>
          <a:r>
            <a:rPr lang="de-CH" sz="2800" dirty="0">
              <a:latin typeface="Arial" panose="020B0604020202020204" pitchFamily="34" charset="0"/>
              <a:cs typeface="Arial" panose="020B0604020202020204" pitchFamily="34" charset="0"/>
            </a:rPr>
            <a:t>Konferenz für Wald, Wildtiere und Landschaft</a:t>
          </a:r>
        </a:p>
      </dgm:t>
    </dgm:pt>
    <dgm:pt modelId="{478617B0-F664-4C35-802E-3124AB99C365}" type="parTrans" cxnId="{C018333A-90AF-4673-8E97-321C228AAF20}">
      <dgm:prSet/>
      <dgm:spPr/>
      <dgm:t>
        <a:bodyPr/>
        <a:lstStyle/>
        <a:p>
          <a:endParaRPr lang="de-CH"/>
        </a:p>
      </dgm:t>
    </dgm:pt>
    <dgm:pt modelId="{8D1621C2-0451-49E9-B8CC-84EE248B2001}" type="sibTrans" cxnId="{C018333A-90AF-4673-8E97-321C228AAF20}">
      <dgm:prSet/>
      <dgm:spPr/>
      <dgm:t>
        <a:bodyPr/>
        <a:lstStyle/>
        <a:p>
          <a:endParaRPr lang="de-CH"/>
        </a:p>
      </dgm:t>
    </dgm:pt>
    <dgm:pt modelId="{581E34F9-1899-4C2D-9D6A-96920621FDE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CH" sz="3200" dirty="0">
              <a:latin typeface="Arial" panose="020B0604020202020204" pitchFamily="34" charset="0"/>
              <a:cs typeface="Arial" panose="020B0604020202020204" pitchFamily="34" charset="0"/>
            </a:rPr>
            <a:t>JFK</a:t>
          </a:r>
        </a:p>
        <a:p>
          <a:r>
            <a:rPr lang="de-CH" sz="2400" dirty="0">
              <a:latin typeface="Arial" panose="020B0604020202020204" pitchFamily="34" charset="0"/>
              <a:cs typeface="Arial" panose="020B0604020202020204" pitchFamily="34" charset="0"/>
            </a:rPr>
            <a:t>Jagd- u. Fischereiverwalterkonferenz</a:t>
          </a:r>
        </a:p>
      </dgm:t>
    </dgm:pt>
    <dgm:pt modelId="{B9085D77-2E42-404B-9F6E-26CC3B1D0811}" type="parTrans" cxnId="{541A216E-96EA-412A-A657-0E483A546BA4}">
      <dgm:prSet/>
      <dgm:spPr/>
      <dgm:t>
        <a:bodyPr/>
        <a:lstStyle/>
        <a:p>
          <a:endParaRPr lang="de-CH"/>
        </a:p>
      </dgm:t>
    </dgm:pt>
    <dgm:pt modelId="{EBD166C6-F144-4CC6-A114-BA6ED2C7FEC9}" type="sibTrans" cxnId="{541A216E-96EA-412A-A657-0E483A546BA4}">
      <dgm:prSet/>
      <dgm:spPr/>
      <dgm:t>
        <a:bodyPr/>
        <a:lstStyle/>
        <a:p>
          <a:endParaRPr lang="de-CH"/>
        </a:p>
      </dgm:t>
    </dgm:pt>
    <dgm:pt modelId="{197F7894-DC65-4345-BBBA-6C294BCBF64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CH" sz="2400" dirty="0">
              <a:latin typeface="Arial" panose="020B0604020202020204" pitchFamily="34" charset="0"/>
              <a:cs typeface="Arial" panose="020B0604020202020204" pitchFamily="34" charset="0"/>
            </a:rPr>
            <a:t>Jagdgesetz</a:t>
          </a:r>
        </a:p>
      </dgm:t>
    </dgm:pt>
    <dgm:pt modelId="{5271ACCF-AD47-4994-B91D-5925EA663763}" type="parTrans" cxnId="{4FE54840-BEA6-440D-B9E9-FADC7F88E489}">
      <dgm:prSet/>
      <dgm:spPr/>
      <dgm:t>
        <a:bodyPr/>
        <a:lstStyle/>
        <a:p>
          <a:endParaRPr lang="de-CH"/>
        </a:p>
      </dgm:t>
    </dgm:pt>
    <dgm:pt modelId="{9E514850-2D0B-42E0-AF34-86B953B6BA47}" type="sibTrans" cxnId="{4FE54840-BEA6-440D-B9E9-FADC7F88E489}">
      <dgm:prSet/>
      <dgm:spPr/>
      <dgm:t>
        <a:bodyPr/>
        <a:lstStyle/>
        <a:p>
          <a:endParaRPr lang="de-CH"/>
        </a:p>
      </dgm:t>
    </dgm:pt>
    <dgm:pt modelId="{4E4243C5-257F-4F84-85FD-EC7B13E81F1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CH" sz="2400" dirty="0">
              <a:latin typeface="Arial" panose="020B0604020202020204" pitchFamily="34" charset="0"/>
              <a:cs typeface="Arial" panose="020B0604020202020204" pitchFamily="34" charset="0"/>
            </a:rPr>
            <a:t>Fischereigesetz</a:t>
          </a:r>
        </a:p>
      </dgm:t>
    </dgm:pt>
    <dgm:pt modelId="{676CC6B4-160A-417C-B5B1-ACE8F7BAEA09}" type="parTrans" cxnId="{2F20D05C-2CCA-48A1-8216-550724DE4182}">
      <dgm:prSet/>
      <dgm:spPr/>
      <dgm:t>
        <a:bodyPr/>
        <a:lstStyle/>
        <a:p>
          <a:endParaRPr lang="de-CH"/>
        </a:p>
      </dgm:t>
    </dgm:pt>
    <dgm:pt modelId="{4E8A42CE-F927-46C1-8635-9FEFCCB3E344}" type="sibTrans" cxnId="{2F20D05C-2CCA-48A1-8216-550724DE4182}">
      <dgm:prSet/>
      <dgm:spPr/>
      <dgm:t>
        <a:bodyPr/>
        <a:lstStyle/>
        <a:p>
          <a:endParaRPr lang="de-CH"/>
        </a:p>
      </dgm:t>
    </dgm:pt>
    <dgm:pt modelId="{7C98C733-2ABC-4144-8C2F-CA8CDBD93DAC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3200" dirty="0">
              <a:latin typeface="Arial" panose="020B0604020202020204" pitchFamily="34" charset="0"/>
              <a:cs typeface="Arial" panose="020B0604020202020204" pitchFamily="34" charset="0"/>
            </a:rPr>
            <a:t>KOK</a:t>
          </a:r>
        </a:p>
        <a:p>
          <a:r>
            <a:rPr lang="de-CH" sz="2400" dirty="0">
              <a:latin typeface="Arial" panose="020B0604020202020204" pitchFamily="34" charset="0"/>
              <a:cs typeface="Arial" panose="020B0604020202020204" pitchFamily="34" charset="0"/>
            </a:rPr>
            <a:t>Kantons- </a:t>
          </a:r>
          <a:r>
            <a:rPr lang="de-CH" sz="2400" dirty="0" err="1">
              <a:latin typeface="Arial" panose="020B0604020202020204" pitchFamily="34" charset="0"/>
              <a:cs typeface="Arial" panose="020B0604020202020204" pitchFamily="34" charset="0"/>
            </a:rPr>
            <a:t>försterkonferenz</a:t>
          </a:r>
          <a:endParaRPr lang="de-CH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C2503-C861-4232-90A7-BB00A53A129B}" type="parTrans" cxnId="{A301BD29-2A30-4528-A429-351DBB6D7DEC}">
      <dgm:prSet/>
      <dgm:spPr/>
      <dgm:t>
        <a:bodyPr/>
        <a:lstStyle/>
        <a:p>
          <a:endParaRPr lang="de-CH"/>
        </a:p>
      </dgm:t>
    </dgm:pt>
    <dgm:pt modelId="{F9439745-BC83-4020-8101-22A1DF59895A}" type="sibTrans" cxnId="{A301BD29-2A30-4528-A429-351DBB6D7DEC}">
      <dgm:prSet/>
      <dgm:spPr/>
      <dgm:t>
        <a:bodyPr/>
        <a:lstStyle/>
        <a:p>
          <a:endParaRPr lang="de-CH"/>
        </a:p>
      </dgm:t>
    </dgm:pt>
    <dgm:pt modelId="{4D192246-18DE-47E1-9F93-58D2ADE225A9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2400" dirty="0">
              <a:latin typeface="Arial" panose="020B0604020202020204" pitchFamily="34" charset="0"/>
              <a:cs typeface="Arial" panose="020B0604020202020204" pitchFamily="34" charset="0"/>
            </a:rPr>
            <a:t>Waldgesetz</a:t>
          </a:r>
        </a:p>
      </dgm:t>
    </dgm:pt>
    <dgm:pt modelId="{1FBDC591-354B-4AC2-89FE-4DE3AD7A8058}" type="parTrans" cxnId="{85A4F018-8E64-4AD2-91BF-25B9BFA55B7E}">
      <dgm:prSet/>
      <dgm:spPr/>
      <dgm:t>
        <a:bodyPr/>
        <a:lstStyle/>
        <a:p>
          <a:endParaRPr lang="de-CH"/>
        </a:p>
      </dgm:t>
    </dgm:pt>
    <dgm:pt modelId="{E5E432A2-3F8F-4932-9E05-EF8B88334AA9}" type="sibTrans" cxnId="{85A4F018-8E64-4AD2-91BF-25B9BFA55B7E}">
      <dgm:prSet/>
      <dgm:spPr/>
      <dgm:t>
        <a:bodyPr/>
        <a:lstStyle/>
        <a:p>
          <a:endParaRPr lang="de-CH"/>
        </a:p>
      </dgm:t>
    </dgm:pt>
    <dgm:pt modelId="{BF6CF500-A908-4B18-A116-B62056AF8125}" type="pres">
      <dgm:prSet presAssocID="{FA7944C7-6CDB-475B-A89A-D322BD16CE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1120F4-DFFB-41E4-9F0F-7E54A4539379}" type="pres">
      <dgm:prSet presAssocID="{E7DBF70C-76A7-4F99-84A7-39588CA1C63A}" presName="vertOne" presStyleCnt="0"/>
      <dgm:spPr/>
    </dgm:pt>
    <dgm:pt modelId="{6F7BAB7E-FEFE-436A-8345-F674C800FC4A}" type="pres">
      <dgm:prSet presAssocID="{E7DBF70C-76A7-4F99-84A7-39588CA1C63A}" presName="txOne" presStyleLbl="node0" presStyleIdx="0" presStyleCnt="1">
        <dgm:presLayoutVars>
          <dgm:chPref val="3"/>
        </dgm:presLayoutVars>
      </dgm:prSet>
      <dgm:spPr/>
    </dgm:pt>
    <dgm:pt modelId="{9686F964-C68C-482E-9730-CD9AD0FAA01B}" type="pres">
      <dgm:prSet presAssocID="{E7DBF70C-76A7-4F99-84A7-39588CA1C63A}" presName="parTransOne" presStyleCnt="0"/>
      <dgm:spPr/>
    </dgm:pt>
    <dgm:pt modelId="{A38AFC9C-43BD-404D-8348-BD590E0CE55C}" type="pres">
      <dgm:prSet presAssocID="{E7DBF70C-76A7-4F99-84A7-39588CA1C63A}" presName="horzOne" presStyleCnt="0"/>
      <dgm:spPr/>
    </dgm:pt>
    <dgm:pt modelId="{F6312830-12CC-49C3-89F8-2BC31050A958}" type="pres">
      <dgm:prSet presAssocID="{581E34F9-1899-4C2D-9D6A-96920621FDE0}" presName="vertTwo" presStyleCnt="0"/>
      <dgm:spPr/>
    </dgm:pt>
    <dgm:pt modelId="{2C7D56A4-D92A-407C-BB7F-415190116C39}" type="pres">
      <dgm:prSet presAssocID="{581E34F9-1899-4C2D-9D6A-96920621FDE0}" presName="txTwo" presStyleLbl="node2" presStyleIdx="0" presStyleCnt="2">
        <dgm:presLayoutVars>
          <dgm:chPref val="3"/>
        </dgm:presLayoutVars>
      </dgm:prSet>
      <dgm:spPr/>
    </dgm:pt>
    <dgm:pt modelId="{A16B9E62-448D-415B-A23C-866CA306FB8E}" type="pres">
      <dgm:prSet presAssocID="{581E34F9-1899-4C2D-9D6A-96920621FDE0}" presName="parTransTwo" presStyleCnt="0"/>
      <dgm:spPr/>
    </dgm:pt>
    <dgm:pt modelId="{A1E90991-E748-4A3B-946F-ABDE3A146109}" type="pres">
      <dgm:prSet presAssocID="{581E34F9-1899-4C2D-9D6A-96920621FDE0}" presName="horzTwo" presStyleCnt="0"/>
      <dgm:spPr/>
    </dgm:pt>
    <dgm:pt modelId="{4D0E0076-3871-4A7B-8908-7475DF118B8C}" type="pres">
      <dgm:prSet presAssocID="{197F7894-DC65-4345-BBBA-6C294BCBF640}" presName="vertThree" presStyleCnt="0"/>
      <dgm:spPr/>
    </dgm:pt>
    <dgm:pt modelId="{67217E51-7912-4615-BEE4-452DA0D37067}" type="pres">
      <dgm:prSet presAssocID="{197F7894-DC65-4345-BBBA-6C294BCBF640}" presName="txThree" presStyleLbl="node3" presStyleIdx="0" presStyleCnt="3">
        <dgm:presLayoutVars>
          <dgm:chPref val="3"/>
        </dgm:presLayoutVars>
      </dgm:prSet>
      <dgm:spPr/>
    </dgm:pt>
    <dgm:pt modelId="{3D2AA018-ADD2-46CE-B1DF-252DB5FFEBA8}" type="pres">
      <dgm:prSet presAssocID="{197F7894-DC65-4345-BBBA-6C294BCBF640}" presName="horzThree" presStyleCnt="0"/>
      <dgm:spPr/>
    </dgm:pt>
    <dgm:pt modelId="{8AE2F799-11AC-4789-9401-7BA96F816AD2}" type="pres">
      <dgm:prSet presAssocID="{9E514850-2D0B-42E0-AF34-86B953B6BA47}" presName="sibSpaceThree" presStyleCnt="0"/>
      <dgm:spPr/>
    </dgm:pt>
    <dgm:pt modelId="{0A1570EB-B9A6-4FF4-9519-C0E3C381EE00}" type="pres">
      <dgm:prSet presAssocID="{4E4243C5-257F-4F84-85FD-EC7B13E81F10}" presName="vertThree" presStyleCnt="0"/>
      <dgm:spPr/>
    </dgm:pt>
    <dgm:pt modelId="{853DF78D-58FE-4C0A-9815-652E29044AF6}" type="pres">
      <dgm:prSet presAssocID="{4E4243C5-257F-4F84-85FD-EC7B13E81F10}" presName="txThree" presStyleLbl="node3" presStyleIdx="1" presStyleCnt="3">
        <dgm:presLayoutVars>
          <dgm:chPref val="3"/>
        </dgm:presLayoutVars>
      </dgm:prSet>
      <dgm:spPr/>
    </dgm:pt>
    <dgm:pt modelId="{AB7D18F9-7501-4B86-8B00-7EA312A680A8}" type="pres">
      <dgm:prSet presAssocID="{4E4243C5-257F-4F84-85FD-EC7B13E81F10}" presName="horzThree" presStyleCnt="0"/>
      <dgm:spPr/>
    </dgm:pt>
    <dgm:pt modelId="{6EF71EF0-D6BB-4547-8362-46541E41DAB9}" type="pres">
      <dgm:prSet presAssocID="{EBD166C6-F144-4CC6-A114-BA6ED2C7FEC9}" presName="sibSpaceTwo" presStyleCnt="0"/>
      <dgm:spPr/>
    </dgm:pt>
    <dgm:pt modelId="{BB75310E-1BB9-4C28-9292-A6442E48E2B7}" type="pres">
      <dgm:prSet presAssocID="{7C98C733-2ABC-4144-8C2F-CA8CDBD93DAC}" presName="vertTwo" presStyleCnt="0"/>
      <dgm:spPr/>
    </dgm:pt>
    <dgm:pt modelId="{3C498E6C-5AA8-4D53-81E4-7C2B0D3A9E28}" type="pres">
      <dgm:prSet presAssocID="{7C98C733-2ABC-4144-8C2F-CA8CDBD93DAC}" presName="txTwo" presStyleLbl="node2" presStyleIdx="1" presStyleCnt="2">
        <dgm:presLayoutVars>
          <dgm:chPref val="3"/>
        </dgm:presLayoutVars>
      </dgm:prSet>
      <dgm:spPr/>
    </dgm:pt>
    <dgm:pt modelId="{372598C7-04A2-42E5-92B6-C14A3959C0BE}" type="pres">
      <dgm:prSet presAssocID="{7C98C733-2ABC-4144-8C2F-CA8CDBD93DAC}" presName="parTransTwo" presStyleCnt="0"/>
      <dgm:spPr/>
    </dgm:pt>
    <dgm:pt modelId="{5729A159-7B1D-4D17-9DD1-D269073FCC6F}" type="pres">
      <dgm:prSet presAssocID="{7C98C733-2ABC-4144-8C2F-CA8CDBD93DAC}" presName="horzTwo" presStyleCnt="0"/>
      <dgm:spPr/>
    </dgm:pt>
    <dgm:pt modelId="{BB0EC693-85E7-44D7-AC5C-10C87F37433A}" type="pres">
      <dgm:prSet presAssocID="{4D192246-18DE-47E1-9F93-58D2ADE225A9}" presName="vertThree" presStyleCnt="0"/>
      <dgm:spPr/>
    </dgm:pt>
    <dgm:pt modelId="{EA896DAE-F09F-403B-9968-6670E1AE7F79}" type="pres">
      <dgm:prSet presAssocID="{4D192246-18DE-47E1-9F93-58D2ADE225A9}" presName="txThree" presStyleLbl="node3" presStyleIdx="2" presStyleCnt="3">
        <dgm:presLayoutVars>
          <dgm:chPref val="3"/>
        </dgm:presLayoutVars>
      </dgm:prSet>
      <dgm:spPr/>
    </dgm:pt>
    <dgm:pt modelId="{9B9FC67D-5787-47E5-BB39-A23C3519ADAE}" type="pres">
      <dgm:prSet presAssocID="{4D192246-18DE-47E1-9F93-58D2ADE225A9}" presName="horzThree" presStyleCnt="0"/>
      <dgm:spPr/>
    </dgm:pt>
  </dgm:ptLst>
  <dgm:cxnLst>
    <dgm:cxn modelId="{85A4F018-8E64-4AD2-91BF-25B9BFA55B7E}" srcId="{7C98C733-2ABC-4144-8C2F-CA8CDBD93DAC}" destId="{4D192246-18DE-47E1-9F93-58D2ADE225A9}" srcOrd="0" destOrd="0" parTransId="{1FBDC591-354B-4AC2-89FE-4DE3AD7A8058}" sibTransId="{E5E432A2-3F8F-4932-9E05-EF8B88334AA9}"/>
    <dgm:cxn modelId="{A301BD29-2A30-4528-A429-351DBB6D7DEC}" srcId="{E7DBF70C-76A7-4F99-84A7-39588CA1C63A}" destId="{7C98C733-2ABC-4144-8C2F-CA8CDBD93DAC}" srcOrd="1" destOrd="0" parTransId="{7A3C2503-C861-4232-90A7-BB00A53A129B}" sibTransId="{F9439745-BC83-4020-8101-22A1DF59895A}"/>
    <dgm:cxn modelId="{275CCE39-CDED-4672-B831-F286D6B077AE}" type="presOf" srcId="{FA7944C7-6CDB-475B-A89A-D322BD16CE6E}" destId="{BF6CF500-A908-4B18-A116-B62056AF8125}" srcOrd="0" destOrd="0" presId="urn:microsoft.com/office/officeart/2005/8/layout/hierarchy4"/>
    <dgm:cxn modelId="{C018333A-90AF-4673-8E97-321C228AAF20}" srcId="{FA7944C7-6CDB-475B-A89A-D322BD16CE6E}" destId="{E7DBF70C-76A7-4F99-84A7-39588CA1C63A}" srcOrd="0" destOrd="0" parTransId="{478617B0-F664-4C35-802E-3124AB99C365}" sibTransId="{8D1621C2-0451-49E9-B8CC-84EE248B2001}"/>
    <dgm:cxn modelId="{4FE54840-BEA6-440D-B9E9-FADC7F88E489}" srcId="{581E34F9-1899-4C2D-9D6A-96920621FDE0}" destId="{197F7894-DC65-4345-BBBA-6C294BCBF640}" srcOrd="0" destOrd="0" parTransId="{5271ACCF-AD47-4994-B91D-5925EA663763}" sibTransId="{9E514850-2D0B-42E0-AF34-86B953B6BA47}"/>
    <dgm:cxn modelId="{2F20D05C-2CCA-48A1-8216-550724DE4182}" srcId="{581E34F9-1899-4C2D-9D6A-96920621FDE0}" destId="{4E4243C5-257F-4F84-85FD-EC7B13E81F10}" srcOrd="1" destOrd="0" parTransId="{676CC6B4-160A-417C-B5B1-ACE8F7BAEA09}" sibTransId="{4E8A42CE-F927-46C1-8635-9FEFCCB3E344}"/>
    <dgm:cxn modelId="{183D4645-C0EF-445F-B693-9A532729DB4C}" type="presOf" srcId="{197F7894-DC65-4345-BBBA-6C294BCBF640}" destId="{67217E51-7912-4615-BEE4-452DA0D37067}" srcOrd="0" destOrd="0" presId="urn:microsoft.com/office/officeart/2005/8/layout/hierarchy4"/>
    <dgm:cxn modelId="{541A216E-96EA-412A-A657-0E483A546BA4}" srcId="{E7DBF70C-76A7-4F99-84A7-39588CA1C63A}" destId="{581E34F9-1899-4C2D-9D6A-96920621FDE0}" srcOrd="0" destOrd="0" parTransId="{B9085D77-2E42-404B-9F6E-26CC3B1D0811}" sibTransId="{EBD166C6-F144-4CC6-A114-BA6ED2C7FEC9}"/>
    <dgm:cxn modelId="{1F8D8676-C10E-4145-9CAC-941367FA761A}" type="presOf" srcId="{4E4243C5-257F-4F84-85FD-EC7B13E81F10}" destId="{853DF78D-58FE-4C0A-9815-652E29044AF6}" srcOrd="0" destOrd="0" presId="urn:microsoft.com/office/officeart/2005/8/layout/hierarchy4"/>
    <dgm:cxn modelId="{4F3E988A-1DFB-4A0F-8D00-6F9DF5FDEEF1}" type="presOf" srcId="{4D192246-18DE-47E1-9F93-58D2ADE225A9}" destId="{EA896DAE-F09F-403B-9968-6670E1AE7F79}" srcOrd="0" destOrd="0" presId="urn:microsoft.com/office/officeart/2005/8/layout/hierarchy4"/>
    <dgm:cxn modelId="{6F24B393-C2A5-4B9C-98FD-F52EB58C3EEC}" type="presOf" srcId="{7C98C733-2ABC-4144-8C2F-CA8CDBD93DAC}" destId="{3C498E6C-5AA8-4D53-81E4-7C2B0D3A9E28}" srcOrd="0" destOrd="0" presId="urn:microsoft.com/office/officeart/2005/8/layout/hierarchy4"/>
    <dgm:cxn modelId="{D636F597-743B-47B4-B0E4-2BF3AF450061}" type="presOf" srcId="{581E34F9-1899-4C2D-9D6A-96920621FDE0}" destId="{2C7D56A4-D92A-407C-BB7F-415190116C39}" srcOrd="0" destOrd="0" presId="urn:microsoft.com/office/officeart/2005/8/layout/hierarchy4"/>
    <dgm:cxn modelId="{92DCA3C1-517A-44ED-B5B8-853C86FE8D4A}" type="presOf" srcId="{E7DBF70C-76A7-4F99-84A7-39588CA1C63A}" destId="{6F7BAB7E-FEFE-436A-8345-F674C800FC4A}" srcOrd="0" destOrd="0" presId="urn:microsoft.com/office/officeart/2005/8/layout/hierarchy4"/>
    <dgm:cxn modelId="{3770524D-D08F-46EB-B453-7C993666AF5F}" type="presParOf" srcId="{BF6CF500-A908-4B18-A116-B62056AF8125}" destId="{A01120F4-DFFB-41E4-9F0F-7E54A4539379}" srcOrd="0" destOrd="0" presId="urn:microsoft.com/office/officeart/2005/8/layout/hierarchy4"/>
    <dgm:cxn modelId="{9EEFDEC1-9F19-4685-B98B-C770640BC38E}" type="presParOf" srcId="{A01120F4-DFFB-41E4-9F0F-7E54A4539379}" destId="{6F7BAB7E-FEFE-436A-8345-F674C800FC4A}" srcOrd="0" destOrd="0" presId="urn:microsoft.com/office/officeart/2005/8/layout/hierarchy4"/>
    <dgm:cxn modelId="{9C59F22E-465D-4753-AB4E-0DBE7FAA4840}" type="presParOf" srcId="{A01120F4-DFFB-41E4-9F0F-7E54A4539379}" destId="{9686F964-C68C-482E-9730-CD9AD0FAA01B}" srcOrd="1" destOrd="0" presId="urn:microsoft.com/office/officeart/2005/8/layout/hierarchy4"/>
    <dgm:cxn modelId="{C5FCFF82-5B53-43AA-AB5D-9D45E599E831}" type="presParOf" srcId="{A01120F4-DFFB-41E4-9F0F-7E54A4539379}" destId="{A38AFC9C-43BD-404D-8348-BD590E0CE55C}" srcOrd="2" destOrd="0" presId="urn:microsoft.com/office/officeart/2005/8/layout/hierarchy4"/>
    <dgm:cxn modelId="{39F87E56-1D29-447E-A066-BC7CBE8D12AC}" type="presParOf" srcId="{A38AFC9C-43BD-404D-8348-BD590E0CE55C}" destId="{F6312830-12CC-49C3-89F8-2BC31050A958}" srcOrd="0" destOrd="0" presId="urn:microsoft.com/office/officeart/2005/8/layout/hierarchy4"/>
    <dgm:cxn modelId="{8E7109E0-9550-42C0-9C2B-BD78F55E6D95}" type="presParOf" srcId="{F6312830-12CC-49C3-89F8-2BC31050A958}" destId="{2C7D56A4-D92A-407C-BB7F-415190116C39}" srcOrd="0" destOrd="0" presId="urn:microsoft.com/office/officeart/2005/8/layout/hierarchy4"/>
    <dgm:cxn modelId="{ED40EEAA-3CDA-4014-8E81-F72A9C6D7D4C}" type="presParOf" srcId="{F6312830-12CC-49C3-89F8-2BC31050A958}" destId="{A16B9E62-448D-415B-A23C-866CA306FB8E}" srcOrd="1" destOrd="0" presId="urn:microsoft.com/office/officeart/2005/8/layout/hierarchy4"/>
    <dgm:cxn modelId="{158C94C4-B60A-4CA0-A921-93C25B9D3D83}" type="presParOf" srcId="{F6312830-12CC-49C3-89F8-2BC31050A958}" destId="{A1E90991-E748-4A3B-946F-ABDE3A146109}" srcOrd="2" destOrd="0" presId="urn:microsoft.com/office/officeart/2005/8/layout/hierarchy4"/>
    <dgm:cxn modelId="{3ABC0479-E98D-47BD-BA9B-864BC07D4032}" type="presParOf" srcId="{A1E90991-E748-4A3B-946F-ABDE3A146109}" destId="{4D0E0076-3871-4A7B-8908-7475DF118B8C}" srcOrd="0" destOrd="0" presId="urn:microsoft.com/office/officeart/2005/8/layout/hierarchy4"/>
    <dgm:cxn modelId="{4AE02C0D-B25D-4D05-BC3F-AE308CB54E4C}" type="presParOf" srcId="{4D0E0076-3871-4A7B-8908-7475DF118B8C}" destId="{67217E51-7912-4615-BEE4-452DA0D37067}" srcOrd="0" destOrd="0" presId="urn:microsoft.com/office/officeart/2005/8/layout/hierarchy4"/>
    <dgm:cxn modelId="{F0A0D9B3-1B51-4E7E-BD51-33D73660E9D3}" type="presParOf" srcId="{4D0E0076-3871-4A7B-8908-7475DF118B8C}" destId="{3D2AA018-ADD2-46CE-B1DF-252DB5FFEBA8}" srcOrd="1" destOrd="0" presId="urn:microsoft.com/office/officeart/2005/8/layout/hierarchy4"/>
    <dgm:cxn modelId="{0527F384-CC0E-41EA-A350-6EEB17E0A8A8}" type="presParOf" srcId="{A1E90991-E748-4A3B-946F-ABDE3A146109}" destId="{8AE2F799-11AC-4789-9401-7BA96F816AD2}" srcOrd="1" destOrd="0" presId="urn:microsoft.com/office/officeart/2005/8/layout/hierarchy4"/>
    <dgm:cxn modelId="{6F1FE37B-F0CF-4A6C-90DB-3E61F9380686}" type="presParOf" srcId="{A1E90991-E748-4A3B-946F-ABDE3A146109}" destId="{0A1570EB-B9A6-4FF4-9519-C0E3C381EE00}" srcOrd="2" destOrd="0" presId="urn:microsoft.com/office/officeart/2005/8/layout/hierarchy4"/>
    <dgm:cxn modelId="{4C395B1F-107C-4CE9-8B78-F3386B92E9EE}" type="presParOf" srcId="{0A1570EB-B9A6-4FF4-9519-C0E3C381EE00}" destId="{853DF78D-58FE-4C0A-9815-652E29044AF6}" srcOrd="0" destOrd="0" presId="urn:microsoft.com/office/officeart/2005/8/layout/hierarchy4"/>
    <dgm:cxn modelId="{86D8C9DA-D3CD-4004-AE3D-3D13BB191B87}" type="presParOf" srcId="{0A1570EB-B9A6-4FF4-9519-C0E3C381EE00}" destId="{AB7D18F9-7501-4B86-8B00-7EA312A680A8}" srcOrd="1" destOrd="0" presId="urn:microsoft.com/office/officeart/2005/8/layout/hierarchy4"/>
    <dgm:cxn modelId="{A5885265-3CB0-4020-8F84-BFCB883361B8}" type="presParOf" srcId="{A38AFC9C-43BD-404D-8348-BD590E0CE55C}" destId="{6EF71EF0-D6BB-4547-8362-46541E41DAB9}" srcOrd="1" destOrd="0" presId="urn:microsoft.com/office/officeart/2005/8/layout/hierarchy4"/>
    <dgm:cxn modelId="{15118B51-4FE1-4557-9206-684DB32C6C5D}" type="presParOf" srcId="{A38AFC9C-43BD-404D-8348-BD590E0CE55C}" destId="{BB75310E-1BB9-4C28-9292-A6442E48E2B7}" srcOrd="2" destOrd="0" presId="urn:microsoft.com/office/officeart/2005/8/layout/hierarchy4"/>
    <dgm:cxn modelId="{3DCB5A62-66AE-40CC-A6B8-B341C687EA50}" type="presParOf" srcId="{BB75310E-1BB9-4C28-9292-A6442E48E2B7}" destId="{3C498E6C-5AA8-4D53-81E4-7C2B0D3A9E28}" srcOrd="0" destOrd="0" presId="urn:microsoft.com/office/officeart/2005/8/layout/hierarchy4"/>
    <dgm:cxn modelId="{63FE4DBF-7306-49AB-8627-51FC18EEEF72}" type="presParOf" srcId="{BB75310E-1BB9-4C28-9292-A6442E48E2B7}" destId="{372598C7-04A2-42E5-92B6-C14A3959C0BE}" srcOrd="1" destOrd="0" presId="urn:microsoft.com/office/officeart/2005/8/layout/hierarchy4"/>
    <dgm:cxn modelId="{382FE5AF-B65B-4DC1-87FB-5CF6C87A26FA}" type="presParOf" srcId="{BB75310E-1BB9-4C28-9292-A6442E48E2B7}" destId="{5729A159-7B1D-4D17-9DD1-D269073FCC6F}" srcOrd="2" destOrd="0" presId="urn:microsoft.com/office/officeart/2005/8/layout/hierarchy4"/>
    <dgm:cxn modelId="{6CF03109-4C2B-456C-BA3E-F2413DFD2D82}" type="presParOf" srcId="{5729A159-7B1D-4D17-9DD1-D269073FCC6F}" destId="{BB0EC693-85E7-44D7-AC5C-10C87F37433A}" srcOrd="0" destOrd="0" presId="urn:microsoft.com/office/officeart/2005/8/layout/hierarchy4"/>
    <dgm:cxn modelId="{C5936C24-E2C9-4D06-A43A-6694C9D92BD3}" type="presParOf" srcId="{BB0EC693-85E7-44D7-AC5C-10C87F37433A}" destId="{EA896DAE-F09F-403B-9968-6670E1AE7F79}" srcOrd="0" destOrd="0" presId="urn:microsoft.com/office/officeart/2005/8/layout/hierarchy4"/>
    <dgm:cxn modelId="{04D1E7D5-DF8B-46B8-8CE9-7AF3CD279422}" type="presParOf" srcId="{BB0EC693-85E7-44D7-AC5C-10C87F37433A}" destId="{9B9FC67D-5787-47E5-BB39-A23C3519AD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AB7E-FEFE-436A-8345-F674C800FC4A}">
      <dsp:nvSpPr>
        <dsp:cNvPr id="0" name=""/>
        <dsp:cNvSpPr/>
      </dsp:nvSpPr>
      <dsp:spPr>
        <a:xfrm>
          <a:off x="917" y="2897"/>
          <a:ext cx="7992045" cy="1355543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Arial" panose="020B0604020202020204" pitchFamily="34" charset="0"/>
              <a:cs typeface="Arial" panose="020B0604020202020204" pitchFamily="34" charset="0"/>
            </a:rPr>
            <a:t>KWL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>
              <a:latin typeface="Arial" panose="020B0604020202020204" pitchFamily="34" charset="0"/>
              <a:cs typeface="Arial" panose="020B0604020202020204" pitchFamily="34" charset="0"/>
            </a:rPr>
            <a:t>Konferenz für Wald, Wildtiere und Landschaft</a:t>
          </a:r>
        </a:p>
      </dsp:txBody>
      <dsp:txXfrm>
        <a:off x="40619" y="42599"/>
        <a:ext cx="7912641" cy="1276139"/>
      </dsp:txXfrm>
    </dsp:sp>
    <dsp:sp modelId="{2C7D56A4-D92A-407C-BB7F-415190116C39}">
      <dsp:nvSpPr>
        <dsp:cNvPr id="0" name=""/>
        <dsp:cNvSpPr/>
      </dsp:nvSpPr>
      <dsp:spPr>
        <a:xfrm>
          <a:off x="917" y="1497897"/>
          <a:ext cx="5220651" cy="1355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Arial" panose="020B0604020202020204" pitchFamily="34" charset="0"/>
              <a:cs typeface="Arial" panose="020B0604020202020204" pitchFamily="34" charset="0"/>
            </a:rPr>
            <a:t>JFK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>
              <a:latin typeface="Arial" panose="020B0604020202020204" pitchFamily="34" charset="0"/>
              <a:cs typeface="Arial" panose="020B0604020202020204" pitchFamily="34" charset="0"/>
            </a:rPr>
            <a:t>Jagd- u. Fischereiverwalterkonferenz</a:t>
          </a:r>
        </a:p>
      </dsp:txBody>
      <dsp:txXfrm>
        <a:off x="40619" y="1537599"/>
        <a:ext cx="5141247" cy="1276139"/>
      </dsp:txXfrm>
    </dsp:sp>
    <dsp:sp modelId="{67217E51-7912-4615-BEE4-452DA0D37067}">
      <dsp:nvSpPr>
        <dsp:cNvPr id="0" name=""/>
        <dsp:cNvSpPr/>
      </dsp:nvSpPr>
      <dsp:spPr>
        <a:xfrm>
          <a:off x="917" y="2992896"/>
          <a:ext cx="2556636" cy="1355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>
              <a:latin typeface="Arial" panose="020B0604020202020204" pitchFamily="34" charset="0"/>
              <a:cs typeface="Arial" panose="020B0604020202020204" pitchFamily="34" charset="0"/>
            </a:rPr>
            <a:t>Jagdgesetz</a:t>
          </a:r>
        </a:p>
      </dsp:txBody>
      <dsp:txXfrm>
        <a:off x="40619" y="3032598"/>
        <a:ext cx="2477232" cy="1276139"/>
      </dsp:txXfrm>
    </dsp:sp>
    <dsp:sp modelId="{853DF78D-58FE-4C0A-9815-652E29044AF6}">
      <dsp:nvSpPr>
        <dsp:cNvPr id="0" name=""/>
        <dsp:cNvSpPr/>
      </dsp:nvSpPr>
      <dsp:spPr>
        <a:xfrm>
          <a:off x="2664932" y="2992896"/>
          <a:ext cx="2556636" cy="135554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>
              <a:latin typeface="Arial" panose="020B0604020202020204" pitchFamily="34" charset="0"/>
              <a:cs typeface="Arial" panose="020B0604020202020204" pitchFamily="34" charset="0"/>
            </a:rPr>
            <a:t>Fischereigesetz</a:t>
          </a:r>
        </a:p>
      </dsp:txBody>
      <dsp:txXfrm>
        <a:off x="2704634" y="3032598"/>
        <a:ext cx="2477232" cy="1276139"/>
      </dsp:txXfrm>
    </dsp:sp>
    <dsp:sp modelId="{3C498E6C-5AA8-4D53-81E4-7C2B0D3A9E28}">
      <dsp:nvSpPr>
        <dsp:cNvPr id="0" name=""/>
        <dsp:cNvSpPr/>
      </dsp:nvSpPr>
      <dsp:spPr>
        <a:xfrm>
          <a:off x="5436326" y="1497897"/>
          <a:ext cx="2556636" cy="135554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Arial" panose="020B0604020202020204" pitchFamily="34" charset="0"/>
              <a:cs typeface="Arial" panose="020B0604020202020204" pitchFamily="34" charset="0"/>
            </a:rPr>
            <a:t>KOK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>
              <a:latin typeface="Arial" panose="020B0604020202020204" pitchFamily="34" charset="0"/>
              <a:cs typeface="Arial" panose="020B0604020202020204" pitchFamily="34" charset="0"/>
            </a:rPr>
            <a:t>Kantons- </a:t>
          </a:r>
          <a:r>
            <a:rPr lang="de-CH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försterkonferenz</a:t>
          </a:r>
          <a:endParaRPr lang="de-CH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028" y="1537599"/>
        <a:ext cx="2477232" cy="1276139"/>
      </dsp:txXfrm>
    </dsp:sp>
    <dsp:sp modelId="{EA896DAE-F09F-403B-9968-6670E1AE7F79}">
      <dsp:nvSpPr>
        <dsp:cNvPr id="0" name=""/>
        <dsp:cNvSpPr/>
      </dsp:nvSpPr>
      <dsp:spPr>
        <a:xfrm>
          <a:off x="5436326" y="2992896"/>
          <a:ext cx="2556636" cy="135554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>
              <a:latin typeface="Arial" panose="020B0604020202020204" pitchFamily="34" charset="0"/>
              <a:cs typeface="Arial" panose="020B0604020202020204" pitchFamily="34" charset="0"/>
            </a:rPr>
            <a:t>Waldgesetz</a:t>
          </a:r>
        </a:p>
      </dsp:txBody>
      <dsp:txXfrm>
        <a:off x="5476028" y="3032598"/>
        <a:ext cx="2477232" cy="127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564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1564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8CC040-077B-48E4-9652-E547CC5714F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8275" y="773113"/>
            <a:ext cx="6462713" cy="3636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9997"/>
            <a:ext cx="4984750" cy="44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615"/>
            <a:ext cx="2946400" cy="5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62615"/>
            <a:ext cx="2946400" cy="5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36B621-6B9B-4EF8-9AFE-DFDE3837644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91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80A-F9C6-1376-A299-4D53B231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D53599-9D9A-E84C-5EEA-0ECDFA9E7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49B81A-C50A-C96C-DDE3-50BE7327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de-CH" b="1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26E8F-FFF2-C39D-7E48-1BDEBA11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2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30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80A-F9C6-1376-A299-4D53B231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D53599-9D9A-E84C-5EEA-0ECDFA9E7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49B81A-C50A-C96C-DDE3-50BE7327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de-CH" b="0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26E8F-FFF2-C39D-7E48-1BDEBA11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80A-F9C6-1376-A299-4D53B231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D53599-9D9A-E84C-5EEA-0ECDFA9E7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49B81A-C50A-C96C-DDE3-50BE7327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de-CH" b="1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26E8F-FFF2-C39D-7E48-1BDEBA11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3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635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80A-F9C6-1376-A299-4D53B231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D53599-9D9A-E84C-5EEA-0ECDFA9E7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49B81A-C50A-C96C-DDE3-50BE7327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de-CH" b="0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26E8F-FFF2-C39D-7E48-1BDEBA11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439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932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41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02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5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909B-23CA-24D6-899D-6898DFFB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9E3AD3-1CD8-8196-1F0A-9B590CF15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C05043-D3C6-D4AC-9C18-A7A32CED8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CH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6F30C-6EB8-767F-B969-9C10DD6F2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9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909B-23CA-24D6-899D-6898DFFB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9E3AD3-1CD8-8196-1F0A-9B590CF15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C05043-D3C6-D4AC-9C18-A7A32CED8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e-CH" b="0" dirty="0"/>
          </a:p>
          <a:p>
            <a:pPr marL="0" lvl="0" indent="0">
              <a:buFontTx/>
              <a:buNone/>
            </a:pPr>
            <a:endParaRPr lang="de-CH" b="0" dirty="0"/>
          </a:p>
          <a:p>
            <a:pPr marL="0" lvl="0" indent="0">
              <a:buFontTx/>
              <a:buNone/>
            </a:pPr>
            <a:endParaRPr lang="de-CH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6F30C-6EB8-767F-B969-9C10DD6F2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74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B621-6B9B-4EF8-9AFE-DFDE3837644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708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4EEBB-9492-7D8B-6F0A-B036BAA7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1536BB-301E-4B5E-D543-9FB6109B8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799047-21D3-4115-03D4-0E39DA1D5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de-CH" b="0" dirty="0"/>
          </a:p>
          <a:p>
            <a:pPr marL="171450" lvl="0" indent="-171450">
              <a:buFontTx/>
              <a:buChar char="-"/>
            </a:pPr>
            <a:endParaRPr lang="de-CH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01659-85D6-E659-F1FB-2A0F0CB42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21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80A-F9C6-1376-A299-4D53B231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D53599-9D9A-E84C-5EEA-0ECDFA9E7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5" y="773113"/>
            <a:ext cx="6462713" cy="36369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249B81A-C50A-C96C-DDE3-50BE7327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de-CH" b="0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26E8F-FFF2-C39D-7E48-1BDEBA11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6B621-6B9B-4EF8-9AFE-DFDE3837644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3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0238A3D-FC21-4F99-9FDD-B6AEF6D1BF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2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779BB5-F58C-42FA-BECF-A766D2DDF055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75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060992E-E04E-48ED-B67A-17235FB2FFE1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934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0238A3D-FC21-4F99-9FDD-B6AEF6D1BF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6E23DD-656C-42C8-B146-2D0B8DFAE63E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4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62068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103445" y="220486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7135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3445" y="1825625"/>
            <a:ext cx="4916355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3F59C3C-C6FD-4651-A0A1-14D736C114F9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823" y="365127"/>
            <a:ext cx="1034256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2821" y="1681163"/>
            <a:ext cx="49847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2821" y="2505075"/>
            <a:ext cx="4984755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B038B73-D30F-433E-B384-D58BB7938294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6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250E698F-4D05-4A63-AF60-55674F749233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B5573F4B-703B-40B7-B6EB-FE2E4855313D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55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6E23DD-656C-42C8-B146-2D0B8DFAE63E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BD7CF17-D38A-4F07-9D42-25D784217E98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051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779BB5-F58C-42FA-BECF-A766D2DDF055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58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060992E-E04E-48ED-B67A-17235FB2FFE1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76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0238A3D-FC21-4F99-9FDD-B6AEF6D1BF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11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6E23DD-656C-42C8-B146-2D0B8DFAE63E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62068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103445" y="220486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8174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3445" y="1825625"/>
            <a:ext cx="4916355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3F59C3C-C6FD-4651-A0A1-14D736C114F9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5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823" y="365127"/>
            <a:ext cx="1034256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2821" y="1681163"/>
            <a:ext cx="49847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2821" y="2505075"/>
            <a:ext cx="4984755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B038B73-D30F-433E-B384-D58BB7938294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1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6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250E698F-4D05-4A63-AF60-55674F749233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62068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103445" y="220486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78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B5573F4B-703B-40B7-B6EB-FE2E4855313D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686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BD7CF17-D38A-4F07-9D42-25D784217E98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46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779BB5-F58C-42FA-BECF-A766D2DDF055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2954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060992E-E04E-48ED-B67A-17235FB2FFE1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055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445" y="365127"/>
            <a:ext cx="10250355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3445" y="1825625"/>
            <a:ext cx="4916355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43F59C3C-C6FD-4651-A0A1-14D736C114F9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823" y="365127"/>
            <a:ext cx="1034256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2821" y="1681163"/>
            <a:ext cx="49847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2821" y="2505075"/>
            <a:ext cx="4984755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B038B73-D30F-433E-B384-D58BB7938294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250E698F-4D05-4A63-AF60-55674F749233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0"/>
            <a:ext cx="838200" cy="6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B5573F4B-703B-40B7-B6EB-FE2E4855313D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815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 8. Juni 2005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BD7CF17-D38A-4F07-9D42-25D784217E98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8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445" y="1825625"/>
            <a:ext cx="1025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13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445" y="1825625"/>
            <a:ext cx="1025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96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445" y="1825625"/>
            <a:ext cx="1025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7E498D07-6ADC-449B-B421-B60BE48F774A}" type="slidenum">
              <a:rPr lang="de-CH" smtClean="0"/>
              <a:pPr>
                <a:defRPr/>
              </a:pPr>
              <a:t>‹Nr.›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Pflanze, Baum, Wald enthält.&#10;&#10;Automatisch generierte Beschreibung">
            <a:extLst>
              <a:ext uri="{FF2B5EF4-FFF2-40B4-BE49-F238E27FC236}">
                <a16:creationId xmlns:a16="http://schemas.microsoft.com/office/drawing/2014/main" id="{74EE489D-A7B2-6B35-060A-AAC13074D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9144000" cy="511256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B5573F4B-703B-40B7-B6EB-FE2E4855313D}" type="slidenum">
              <a:rPr lang="de-CH" smtClean="0"/>
              <a:pPr>
                <a:defRPr/>
              </a:pPr>
              <a:t>1</a:t>
            </a:fld>
            <a:endParaRPr lang="de-CH"/>
          </a:p>
          <a:p>
            <a:pPr>
              <a:defRPr/>
            </a:pPr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1919536" y="4026109"/>
            <a:ext cx="8191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Waldverjüngung unter Druck:</a:t>
            </a:r>
          </a:p>
          <a:p>
            <a:r>
              <a:rPr lang="de-CH" b="1" dirty="0">
                <a:solidFill>
                  <a:schemeClr val="bg1"/>
                </a:solidFill>
              </a:rPr>
              <a:t>Es besteht Handlungsbedarf!</a:t>
            </a:r>
            <a:br>
              <a:rPr lang="de-CH" b="1" dirty="0">
                <a:solidFill>
                  <a:schemeClr val="bg1"/>
                </a:solidFill>
              </a:rPr>
            </a:br>
            <a:r>
              <a:rPr lang="de-CH" sz="2400" dirty="0" err="1">
                <a:solidFill>
                  <a:schemeClr val="bg1"/>
                </a:solidFill>
              </a:rPr>
              <a:t>WaldKongress</a:t>
            </a:r>
            <a:r>
              <a:rPr lang="de-CH" sz="2400" dirty="0">
                <a:solidFill>
                  <a:schemeClr val="bg1"/>
                </a:solidFill>
              </a:rPr>
              <a:t>, Bern, 3. September 2024</a:t>
            </a:r>
          </a:p>
          <a:p>
            <a:r>
              <a:rPr lang="de-CH" sz="2400" dirty="0">
                <a:solidFill>
                  <a:schemeClr val="bg1"/>
                </a:solidFill>
              </a:rPr>
              <a:t>Landeshauptmann Stefan Müller (Kanton Appenzell Innerrhoden)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143368"/>
            <a:ext cx="3816424" cy="16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5389-FAC3-D1DF-E933-3EE77106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664B-E8E7-D86A-3D27-FC61C4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88640"/>
            <a:ext cx="7920880" cy="548680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 der Rotwildtagung 2020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D674AC-CC06-3EAA-A553-1C2EA20AD91B}"/>
              </a:ext>
            </a:extLst>
          </p:cNvPr>
          <p:cNvSpPr txBox="1"/>
          <p:nvPr/>
        </p:nvSpPr>
        <p:spPr>
          <a:xfrm>
            <a:off x="2423592" y="873722"/>
            <a:ext cx="81369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Schlüsselfaktor = politischer Wille innerhalb der Kantone für eine Zusammenarbeit zwischen Wald und Jagd auf allen Ebenen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gegenseitiger Akzeptanz und gut funktionierender Zusammenarbeit lassen sich Lösungen erzielen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Jagdberechtigte und Waldeigentum ist transparent miteinzubeziehen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Kantonale Jagdplanung ist ausschliesslich aufgrund wildtierbiologischer Überlegungen umzusetzen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Waldbauliche und jagdliche Planungen sind zu koordinieren 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wildtierbedingten Verjüngungsproblemen im Schutzwald sind die öffentlichen Interessen vor private Interessen zu stellen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42B12-B8F1-B349-33B6-C803ED9F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904AA-C219-D5D9-F066-FD3AE3C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000BBE32-B9CA-405A-9A66-E21A95B8C02B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1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6F42-292C-158E-D0DE-8A8F53BC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03F89E-0D84-8B5A-5C73-B6E30C3C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B5573F4B-703B-40B7-B6EB-FE2E4855313D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B53D5A1-8743-F1FD-2842-E9CE93A7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143368"/>
            <a:ext cx="3816424" cy="16744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184D6F-CFE6-F8AE-B4D9-71FF90F810AF}"/>
              </a:ext>
            </a:extLst>
          </p:cNvPr>
          <p:cNvSpPr txBox="1"/>
          <p:nvPr/>
        </p:nvSpPr>
        <p:spPr>
          <a:xfrm>
            <a:off x="1524001" y="1915019"/>
            <a:ext cx="4283967" cy="2062103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 23.3129 Reichmuth</a:t>
            </a:r>
          </a:p>
          <a:p>
            <a:pPr>
              <a:defRPr/>
            </a:pPr>
            <a:endParaRPr lang="de-CH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«Zukunftsfähige Wälder sind nur mit gesetzeskonformem Wildverbiss möglich!»</a:t>
            </a:r>
            <a:b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F30182-D807-16E4-8AE2-E279B8EA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AAC193-CDB8-9644-49E1-D8EEBDD13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11681" r="33125" b="11805"/>
          <a:stretch/>
        </p:blipFill>
        <p:spPr>
          <a:xfrm>
            <a:off x="5807967" y="260648"/>
            <a:ext cx="48023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1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5389-FAC3-D1DF-E933-3EE77106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664B-E8E7-D86A-3D27-FC61C4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88640"/>
            <a:ext cx="7920880" cy="548680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 23.3129 Reichmuth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D674AC-CC06-3EAA-A553-1C2EA20AD91B}"/>
              </a:ext>
            </a:extLst>
          </p:cNvPr>
          <p:cNvSpPr txBox="1"/>
          <p:nvPr/>
        </p:nvSpPr>
        <p:spPr>
          <a:xfrm>
            <a:off x="2392134" y="1196752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Bundesrat wird beauftragt, im Rahmen eines Berichtes darzulegen: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welchen konkreten Massnahmen der Wildeinfluss auf die Waldverjüngung innert weniger Jahren flächendeckend auf ein gesetzeskonformes Mass reduziert werden kann.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ein fundiertes und aussagekräftiges Controlling des Wildeinflusses auf den Schweizer Wald ausgestaltet sein muss, welches neben forstlichen und jagdlichen Indikatoren und Erfassungsmethoden auch konkrete und terminierte (Zwischen-)Ziele enthält.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42B12-B8F1-B349-33B6-C803ED9F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904AA-C219-D5D9-F066-FD3AE3C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000BBE32-B9CA-405A-9A66-E21A95B8C02B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5389-FAC3-D1DF-E933-3EE77106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664B-E8E7-D86A-3D27-FC61C4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88640"/>
            <a:ext cx="7920880" cy="548680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Jagdgesetz und Waldgesetz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D674AC-CC06-3EAA-A553-1C2EA20AD91B}"/>
              </a:ext>
            </a:extLst>
          </p:cNvPr>
          <p:cNvSpPr txBox="1"/>
          <p:nvPr/>
        </p:nvSpPr>
        <p:spPr>
          <a:xfrm>
            <a:off x="2392134" y="1196752"/>
            <a:ext cx="81683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70AD47">
                  <a:lumMod val="75000"/>
                </a:srgbClr>
              </a:buClr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 Abs. 1 JSG</a:t>
            </a: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1800" b="1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Kantone regeln und planen die Jagd</a:t>
            </a: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(…).</a:t>
            </a:r>
          </a:p>
          <a:p>
            <a:pPr>
              <a:buClr>
                <a:srgbClr val="70AD47">
                  <a:lumMod val="75000"/>
                </a:srgbClr>
              </a:buClr>
              <a:defRPr/>
            </a:pPr>
            <a:endParaRPr lang="de-CH" sz="1800" i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nachhaltige Bewirtschaftung der Wälder und </a:t>
            </a:r>
            <a:r>
              <a:rPr lang="de-CH" sz="1800" b="1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natürliche Verjüngung mit standortgemässen Baumarten sollen sichergestellt sein</a:t>
            </a: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70AD47">
                  <a:lumMod val="75000"/>
                </a:srgbClr>
              </a:buClr>
              <a:defRPr/>
            </a:pPr>
            <a:endParaRPr lang="de-CH" sz="1800" i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27 Abs. 2 </a:t>
            </a:r>
            <a:r>
              <a:rPr lang="de-CH" sz="2000" b="1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</a:t>
            </a: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(die </a:t>
            </a:r>
            <a:r>
              <a:rPr lang="de-CH" sz="1800" b="1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Kantone) regeln den Wildbestand so, dass </a:t>
            </a: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Erhaltung des Waldes, insbesondere </a:t>
            </a:r>
            <a:r>
              <a:rPr lang="de-CH" sz="1800" b="1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seine natürliche Verjüngung mit standortgerechten Baumarten, ohne Schutzmassnahmen gesichert ist</a:t>
            </a: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70AD47">
                  <a:lumMod val="75000"/>
                </a:srgbClr>
              </a:buClr>
              <a:defRPr/>
            </a:pPr>
            <a:endParaRPr lang="de-CH" sz="1800" i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1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dies nicht möglich ist, treffen sie Massnahmen zur Verhütung von Wildschäden.</a:t>
            </a:r>
          </a:p>
          <a:p>
            <a:pPr>
              <a:buClr>
                <a:srgbClr val="70AD47">
                  <a:lumMod val="75000"/>
                </a:srgbClr>
              </a:buClr>
              <a:defRPr/>
            </a:pPr>
            <a:endParaRPr lang="de-CH" sz="1800" i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endParaRPr lang="de-CH" sz="1800" i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AD47">
                  <a:lumMod val="75000"/>
                </a:srgbClr>
              </a:buClr>
              <a:defRPr/>
            </a:pP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klarer Gesetzesauftrag!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42B12-B8F1-B349-33B6-C803ED9F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904AA-C219-D5D9-F066-FD3AE3C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000BBE32-B9CA-405A-9A66-E21A95B8C02B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0B3F5-0908-A1B2-394F-080ED183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utzwald in Gefahr – wegen Klimawandel und zu viel Wild | Beobachter">
            <a:extLst>
              <a:ext uri="{FF2B5EF4-FFF2-40B4-BE49-F238E27FC236}">
                <a16:creationId xmlns:a16="http://schemas.microsoft.com/office/drawing/2014/main" id="{605BED13-CB2C-BFE5-91E1-D966EE3F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1007"/>
            <a:ext cx="9144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6E3AC-7723-7526-E1E3-C8F21488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B5573F4B-703B-40B7-B6EB-FE2E4855313D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A04282-9AA2-2AB7-F25F-EF63AC414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1835697" cy="8054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45C226C-6B54-D902-D39D-FA483C9AC278}"/>
              </a:ext>
            </a:extLst>
          </p:cNvPr>
          <p:cNvSpPr txBox="1"/>
          <p:nvPr/>
        </p:nvSpPr>
        <p:spPr>
          <a:xfrm>
            <a:off x="1524002" y="1915018"/>
            <a:ext cx="1259631" cy="738664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b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4D34E7-AC77-5956-D74D-A60FD88B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</p:spTree>
    <p:extLst>
      <p:ext uri="{BB962C8B-B14F-4D97-AF65-F5344CB8AC3E}">
        <p14:creationId xmlns:p14="http://schemas.microsoft.com/office/powerpoint/2010/main" val="294253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5389-FAC3-D1DF-E933-3EE77106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664B-E8E7-D86A-3D27-FC61C4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811" y="5086"/>
            <a:ext cx="7920880" cy="365125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D674AC-CC06-3EAA-A553-1C2EA20AD91B}"/>
              </a:ext>
            </a:extLst>
          </p:cNvPr>
          <p:cNvSpPr txBox="1"/>
          <p:nvPr/>
        </p:nvSpPr>
        <p:spPr>
          <a:xfrm>
            <a:off x="2279258" y="889844"/>
            <a:ext cx="8081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gesetzlicher </a:t>
            </a: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Auftrag ist seit 30 Jahren klar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Konzepte, Tagungen, Positionspapiere gibt es genug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Klimawandel stehen wir insbesondere im Schutzwald vor sehr grossen Herausforderungen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Bundesrat und Parlament haben das erkannt und gehandelt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uns diese zögerliche Haltung leisten?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 es nur am politischen Willen in den Kantonen zur Umsetzung?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nimmt der Bund seine Oberaufsicht über die Jagd- u. Waldgesetzgebung wahr?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es verbindliche Massnahmen zur Durchsetzung der Güterabwägung?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es Erleichterungen bei der Jagd?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Bericht zum Postulat Reichmuth als Chance!</a:t>
            </a: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51584" y="836713"/>
            <a:ext cx="8316416" cy="853977"/>
          </a:xfrm>
        </p:spPr>
        <p:txBody>
          <a:bodyPr/>
          <a:lstStyle/>
          <a:p>
            <a:r>
              <a:rPr lang="de-CH" sz="3600" dirty="0"/>
              <a:t>Schauen wir, wohin der Hase läuft…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250E698F-4D05-4A63-AF60-55674F749233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058502"/>
            <a:ext cx="8532440" cy="4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B5573F4B-703B-40B7-B6EB-FE2E4855313D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24001" y="3026428"/>
            <a:ext cx="3983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Ausgangslage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u. Klimawandel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u. Wild 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 Reichmuth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143368"/>
            <a:ext cx="3816424" cy="167446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524001" y="1915018"/>
            <a:ext cx="4000499" cy="738664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256459-E91F-4F10-0DBC-5A594E3EA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1864B-5C9C-07D6-9C52-D2716C1B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125231"/>
            <a:ext cx="7687766" cy="615602"/>
          </a:xfrm>
        </p:spPr>
        <p:txBody>
          <a:bodyPr/>
          <a:lstStyle/>
          <a:p>
            <a:r>
              <a:rPr lang="de-CH" dirty="0"/>
              <a:t>Ausgangslage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0863B1F-024C-A3C4-F16A-74CFD5AE3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411292"/>
              </p:ext>
            </p:extLst>
          </p:nvPr>
        </p:nvGraphicFramePr>
        <p:xfrm>
          <a:off x="2350592" y="1253331"/>
          <a:ext cx="79938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B68D96-F8D2-EC92-2CC8-2A63868B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34E15C-FF05-0DE8-A8B9-1695AB3E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6D6E23DD-656C-42C8-B146-2D0B8DFAE63E}" type="slidenum">
              <a:rPr lang="de-CH" smtClean="0"/>
              <a:pPr>
                <a:defRPr/>
              </a:pPr>
              <a:t>3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23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B5573F4B-703B-40B7-B6EB-FE2E4855313D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143368"/>
            <a:ext cx="3816424" cy="167446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524001" y="1915018"/>
            <a:ext cx="3983086" cy="1107996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des Waldes an den Klimawandel</a:t>
            </a:r>
          </a:p>
          <a:p>
            <a:pPr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pic>
        <p:nvPicPr>
          <p:cNvPr id="3" name="Grafik 2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829338FF-31AB-BF88-940E-C23EECDE2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43" t="10378" r="28571"/>
          <a:stretch/>
        </p:blipFill>
        <p:spPr bwMode="auto">
          <a:xfrm>
            <a:off x="5267036" y="128798"/>
            <a:ext cx="5388554" cy="6015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57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6B73E-277A-79C5-559B-6E533F2C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B58D8-21CF-511A-F347-7AAAF7A2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0"/>
            <a:ext cx="7920880" cy="501074"/>
          </a:xfrm>
        </p:spPr>
        <p:txBody>
          <a:bodyPr/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Anpassung des Waldes an den Klimawandel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1F9755-D9F3-86D6-A436-FAC190F319A7}"/>
              </a:ext>
            </a:extLst>
          </p:cNvPr>
          <p:cNvSpPr txBox="1"/>
          <p:nvPr/>
        </p:nvSpPr>
        <p:spPr>
          <a:xfrm>
            <a:off x="2423592" y="887565"/>
            <a:ext cx="76157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Sicherstellung einer zukunftsfähigen Waldverjüngung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Baumartenspektrum wird an vielen Standorten ändern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Pflanzungen nehmen zu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&gt;&gt;   der Regulation der Wildbestände ist in Zukunft grösste 		Aufmerksamkeit zu schenken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klimasensitive Waldbestände stabil halten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Sicherheit in Erholungswäldern und entlang der Infrastrukturen im Wald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9F9E19-3C32-90D4-D06B-790E6978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79652F-6CAA-376E-96E8-8F9D8E39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5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8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6B73E-277A-79C5-559B-6E533F2C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B58D8-21CF-511A-F347-7AAAF7A2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0"/>
            <a:ext cx="7920880" cy="501074"/>
          </a:xfrm>
        </p:spPr>
        <p:txBody>
          <a:bodyPr/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Parlament anerkennt die Wichtigkeit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1F9755-D9F3-86D6-A436-FAC190F319A7}"/>
              </a:ext>
            </a:extLst>
          </p:cNvPr>
          <p:cNvSpPr txBox="1"/>
          <p:nvPr/>
        </p:nvSpPr>
        <p:spPr>
          <a:xfrm>
            <a:off x="2423592" y="620689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(20.3745) Motion Fässler «Sicherstellung der nachhaltigen Pflege und Nutzung des Waldes»</a:t>
            </a:r>
          </a:p>
          <a:p>
            <a:pPr lvl="1">
              <a:buClr>
                <a:srgbClr val="70AD47">
                  <a:lumMod val="75000"/>
                </a:srgbClr>
              </a:buClr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+ 100 Mio. Franken Bundesbeiträge (2021 – 2024)</a:t>
            </a:r>
          </a:p>
          <a:p>
            <a:pPr marL="742950" lvl="1" indent="-28575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Umfrage bei den Kantonen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(23.4155) Motion Fässler «Wald. Rasche Anpassung an den Klimawandel ist dringend»</a:t>
            </a:r>
          </a:p>
          <a:p>
            <a:pPr lvl="1">
              <a:buClr>
                <a:srgbClr val="70AD47">
                  <a:lumMod val="75000"/>
                </a:srgbClr>
              </a:buClr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+ 25 Mio. Franken Bundesbeiträge pro Jahr (definitive Lösung)</a:t>
            </a:r>
          </a:p>
          <a:p>
            <a:pPr marL="742950" lvl="1" indent="-28575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Umfrage bei den Kantonen</a:t>
            </a:r>
          </a:p>
          <a:p>
            <a:pPr lvl="1">
              <a:buClr>
                <a:srgbClr val="70AD47">
                  <a:lumMod val="75000"/>
                </a:srgbClr>
              </a:buClr>
            </a:pP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Ständerat: 31 : 4 Ja-Stimmen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Nationalrat: 181 : 3 Ja-Stimmen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0AD47">
                  <a:lumMod val="75000"/>
                </a:srgbClr>
              </a:buClr>
              <a:defRPr/>
            </a:pPr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	Parlament anerkennt die Wichtigkeit der 	Anpassungsmassnahmen im Wald!</a:t>
            </a:r>
          </a:p>
          <a:p>
            <a:pPr lvl="1">
              <a:buClr>
                <a:srgbClr val="70AD47">
                  <a:lumMod val="75000"/>
                </a:srgbClr>
              </a:buClr>
              <a:defRPr/>
            </a:pPr>
            <a:endParaRPr lang="de-CH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0AD47">
                  <a:lumMod val="75000"/>
                </a:srgbClr>
              </a:buClr>
              <a:defRPr/>
            </a:pPr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	Schlüssel ist die zukunftsfähige Waldverjüngung!</a:t>
            </a:r>
            <a:endParaRPr lang="de-CH" sz="2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8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>
                <a:solidFill>
                  <a:prstClr val="black">
                    <a:tint val="75000"/>
                  </a:prstClr>
                </a:solidFill>
              </a:rPr>
            </a:br>
            <a:r>
              <a:rPr lang="de-CH">
                <a:solidFill>
                  <a:prstClr val="black">
                    <a:tint val="75000"/>
                  </a:prstClr>
                </a:solidFill>
              </a:rPr>
              <a:t> Folien-Nr. </a:t>
            </a:r>
            <a:fld id="{B5573F4B-703B-40B7-B6EB-FE2E4855313D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143368"/>
            <a:ext cx="3816424" cy="167446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541413" y="1916832"/>
            <a:ext cx="3983086" cy="1107996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Positionspapier</a:t>
            </a:r>
          </a:p>
          <a:p>
            <a:pPr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und Wild der KWL</a:t>
            </a:r>
            <a:b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prstClr val="black">
                    <a:tint val="75000"/>
                  </a:prstClr>
                </a:solidFill>
              </a:rPr>
              <a:t>KWL-CFP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FAB59A-ED4E-7A1B-097C-4BBDAA6DC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6" t="11681" r="30312"/>
          <a:stretch/>
        </p:blipFill>
        <p:spPr>
          <a:xfrm>
            <a:off x="5311488" y="103979"/>
            <a:ext cx="5249008" cy="62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4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9A9EB-C360-BF98-997F-F506A6BA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08835-D622-41CB-D637-2E04AED9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80" y="184026"/>
            <a:ext cx="7920880" cy="974933"/>
          </a:xfrm>
        </p:spPr>
        <p:txBody>
          <a:bodyPr/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Positionspapier Wald und Wild:</a:t>
            </a:r>
            <a:b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53F4D5-5B35-2793-C18E-8426D83938CF}"/>
              </a:ext>
            </a:extLst>
          </p:cNvPr>
          <p:cNvSpPr txBox="1"/>
          <p:nvPr/>
        </p:nvSpPr>
        <p:spPr>
          <a:xfrm>
            <a:off x="2423592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Waldverjüngung und Wildtierbestände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Zunehmender Druck durch Erholungssuchende und Freizeitnutzende auf Wald und Wildtiere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Regulierung der Grossraubtiere, Waldverjüngung und angemessene jagdliche Nutzung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2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Gewährleistung der Waldbewirtschaftung und der Jagd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C23BBC-C34C-10D7-9F2B-6E3D06AA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C00E1E-B68F-FA90-EC08-D16F61EB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8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682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5389-FAC3-D1DF-E933-3EE77106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664B-E8E7-D86A-3D27-FC61C4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88640"/>
            <a:ext cx="7920880" cy="548680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Waldverjüngung und Wildtierbestände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D674AC-CC06-3EAA-A553-1C2EA20AD91B}"/>
              </a:ext>
            </a:extLst>
          </p:cNvPr>
          <p:cNvSpPr txBox="1"/>
          <p:nvPr/>
        </p:nvSpPr>
        <p:spPr>
          <a:xfrm>
            <a:off x="2423592" y="105273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KWL</a:t>
            </a: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erachtet die Waldverjüngung und einen struktur- und artenreichen Lebensraum Wald als zentral; 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setzt sich für die gezielte Planung und Umsetzung von aufeinander abgestimmten waldbaulichen und jagdlichen Massnahmen ein, um die Waldverjüngung sicherzustellen.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setzt sich für das gegenseitige Verständnis, die Akzeptanz und die Zielsetzungen zum Thema Wald und Wild ein. </a:t>
            </a: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übernimmt die politische Verantwortung für die Institutionalisierung der Zusammenarbeit der betroffenen Akteure.</a:t>
            </a: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fordert Lösungen auf lokaler, regionaler und interkantonaler Ebene.</a:t>
            </a:r>
          </a:p>
          <a:p>
            <a:pPr marL="457200" indent="-457200">
              <a:buClr>
                <a:srgbClr val="70AD47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42B12-B8F1-B349-33B6-C803ED9F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KWL-CFP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904AA-C219-D5D9-F066-FD3AE3C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br>
              <a:rPr lang="de-CH"/>
            </a:br>
            <a:r>
              <a:rPr lang="de-CH"/>
              <a:t> Folien-Nr. </a:t>
            </a:r>
            <a:fld id="{000BBE32-B9CA-405A-9A66-E21A95B8C02B}" type="slidenum">
              <a:rPr lang="de-CH" smtClean="0"/>
              <a:pPr>
                <a:defRPr/>
              </a:pPr>
              <a:t>9</a:t>
            </a:fld>
            <a:endParaRPr lang="de-CH"/>
          </a:p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389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KWL.potx" id="{63A798E4-C9AB-4DCE-B5E1-619D9F944B9F}" vid="{DDC89F34-3763-40F5-A2C7-25367A999050}"/>
    </a:ext>
  </a:extLst>
</a:theme>
</file>

<file path=ppt/theme/theme2.xml><?xml version="1.0" encoding="utf-8"?>
<a:theme xmlns:a="http://schemas.openxmlformats.org/drawingml/2006/main" name="3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KWL.potx" id="{63A798E4-C9AB-4DCE-B5E1-619D9F944B9F}" vid="{DDC89F34-3763-40F5-A2C7-25367A999050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504_Präsentation.potx" id="{738FBA3F-A735-41D9-B095-05895D9E5E74}" vid="{42016F3B-4712-4FD6-8AD4-B974F072A7E4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F91F2B7DCFBC43B48BF5B5141AFF0E" ma:contentTypeVersion="12" ma:contentTypeDescription="Ein neues Dokument erstellen." ma:contentTypeScope="" ma:versionID="257bf574c59693e28a026ff6e78b7d4b">
  <xsd:schema xmlns:xsd="http://www.w3.org/2001/XMLSchema" xmlns:xs="http://www.w3.org/2001/XMLSchema" xmlns:p="http://schemas.microsoft.com/office/2006/metadata/properties" xmlns:ns2="85303317-b809-4cf2-8371-c27003db029b" xmlns:ns3="8a006da9-3d82-4904-97cd-81fe9a17d673" targetNamespace="http://schemas.microsoft.com/office/2006/metadata/properties" ma:root="true" ma:fieldsID="078109b8334b9fc3960c224a45691548" ns2:_="" ns3:_="">
    <xsd:import namespace="85303317-b809-4cf2-8371-c27003db029b"/>
    <xsd:import namespace="8a006da9-3d82-4904-97cd-81fe9a17d6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03317-b809-4cf2-8371-c27003db0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3ff8426b-c5ab-4feb-8121-9c1239dd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06da9-3d82-4904-97cd-81fe9a17d67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b48a7d-8989-4d33-a83a-8a705942ee57}" ma:internalName="TaxCatchAll" ma:showField="CatchAllData" ma:web="8a006da9-3d82-4904-97cd-81fe9a17d6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006da9-3d82-4904-97cd-81fe9a17d673" xsi:nil="true"/>
    <lcf76f155ced4ddcb4097134ff3c332f xmlns="85303317-b809-4cf2-8371-c27003db02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0F4A0B-884C-4103-86CB-E72F0F7F0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109238-8D87-4D81-AB24-D0F8217D2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03317-b809-4cf2-8371-c27003db029b"/>
    <ds:schemaRef ds:uri="8a006da9-3d82-4904-97cd-81fe9a17d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CD0CBF-07BD-40C9-9F27-B09BFDD8ADF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a006da9-3d82-4904-97cd-81fe9a17d673"/>
    <ds:schemaRef ds:uri="31fd465d-fdc7-4376-8e4e-4994e1333ef2"/>
    <ds:schemaRef ds:uri="http://www.w3.org/XML/1998/namespace"/>
    <ds:schemaRef ds:uri="85303317-b809-4cf2-8371-c27003db0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Präsentation_KWL</Template>
  <TotalTime>0</TotalTime>
  <Words>778</Words>
  <Application>Microsoft Office PowerPoint</Application>
  <PresentationFormat>Breitbild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Office</vt:lpstr>
      <vt:lpstr>3_Office</vt:lpstr>
      <vt:lpstr>1_Office</vt:lpstr>
      <vt:lpstr>PowerPoint-Präsentation</vt:lpstr>
      <vt:lpstr>PowerPoint-Präsentation</vt:lpstr>
      <vt:lpstr>Ausgangslage</vt:lpstr>
      <vt:lpstr>PowerPoint-Präsentation</vt:lpstr>
      <vt:lpstr>Anpassung des Waldes an den Klimawandel</vt:lpstr>
      <vt:lpstr>Parlament anerkennt die Wichtigkeit</vt:lpstr>
      <vt:lpstr>PowerPoint-Präsentation</vt:lpstr>
      <vt:lpstr>Positionspapier Wald und Wild: Herausforderungen</vt:lpstr>
      <vt:lpstr>Waldverjüngung und Wildtierbestände</vt:lpstr>
      <vt:lpstr>Ergebnisse der Rotwildtagung 2020</vt:lpstr>
      <vt:lpstr>PowerPoint-Präsentation</vt:lpstr>
      <vt:lpstr>Postulat 23.3129 Reichmuth</vt:lpstr>
      <vt:lpstr>Jagdgesetz und Waldgesetz</vt:lpstr>
      <vt:lpstr>PowerPoint-Präsentation</vt:lpstr>
      <vt:lpstr>Fazit</vt:lpstr>
      <vt:lpstr>Schauen wir, wohin der Hase läuft…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Abt Thomas</dc:creator>
  <cp:lastModifiedBy>Gafner Bettina</cp:lastModifiedBy>
  <cp:revision>11</cp:revision>
  <dcterms:created xsi:type="dcterms:W3CDTF">2024-02-16T12:26:47Z</dcterms:created>
  <dcterms:modified xsi:type="dcterms:W3CDTF">2024-08-29T14:51:09Z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MediaServiceImageTags">
    <vt:lpwstr/>
  </property>
  <property fmtid="{D5CDD505-2E9C-101B-9397-08002B2CF9AE}" pid="4" name="ContentTypeId">
    <vt:lpwstr>0x01010019F91F2B7DCFBC43B48BF5B5141AFF0E</vt:lpwstr>
  </property>
</Properties>
</file>