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4" r:id="rId3"/>
    <p:sldId id="259" r:id="rId4"/>
    <p:sldId id="321" r:id="rId5"/>
    <p:sldId id="1179" r:id="rId6"/>
    <p:sldId id="297" r:id="rId7"/>
    <p:sldId id="1141" r:id="rId8"/>
    <p:sldId id="1168" r:id="rId9"/>
    <p:sldId id="1138" r:id="rId10"/>
    <p:sldId id="354" r:id="rId11"/>
    <p:sldId id="1169" r:id="rId12"/>
    <p:sldId id="1171" r:id="rId13"/>
    <p:sldId id="1177" r:id="rId14"/>
    <p:sldId id="1178" r:id="rId15"/>
    <p:sldId id="1172" r:id="rId16"/>
    <p:sldId id="1173" r:id="rId17"/>
    <p:sldId id="1174" r:id="rId18"/>
    <p:sldId id="1175" r:id="rId19"/>
    <p:sldId id="1176" r:id="rId20"/>
    <p:sldId id="288" r:id="rId2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">
          <p15:clr>
            <a:srgbClr val="A4A3A4"/>
          </p15:clr>
        </p15:guide>
        <p15:guide id="2" orient="horz" pos="9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782">
          <p15:clr>
            <a:srgbClr val="A4A3A4"/>
          </p15:clr>
        </p15:guide>
        <p15:guide id="5" pos="50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66959" autoAdjust="0"/>
  </p:normalViewPr>
  <p:slideViewPr>
    <p:cSldViewPr snapToGrid="0" snapToObjects="1">
      <p:cViewPr varScale="1">
        <p:scale>
          <a:sx n="96" d="100"/>
          <a:sy n="96" d="100"/>
        </p:scale>
        <p:origin x="2022" y="72"/>
      </p:cViewPr>
      <p:guideLst>
        <p:guide orient="horz" pos="691"/>
        <p:guide orient="horz" pos="9"/>
        <p:guide pos="2880"/>
        <p:guide orient="horz" pos="782"/>
        <p:guide pos="5008"/>
      </p:guideLst>
    </p:cSldViewPr>
  </p:slideViewPr>
  <p:outlineViewPr>
    <p:cViewPr>
      <p:scale>
        <a:sx n="33" d="100"/>
        <a:sy n="33" d="100"/>
      </p:scale>
      <p:origin x="0" y="-35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8FA5D-AEEF-9D4B-8F62-4520FE3846EC}" type="datetimeFigureOut">
              <a:rPr lang="de-DE" smtClean="0"/>
              <a:t>29.08.2024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37498-BF61-EE40-B1FB-1CF9CD4EA6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834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5F70E-3D02-B04B-A839-13F2962048D3}" type="datetimeFigureOut">
              <a:rPr lang="de-DE" smtClean="0"/>
              <a:t>29.08.2024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7ED57-C39D-6143-950A-CB65E17068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167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790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059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39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04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97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682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21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72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681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725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58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948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62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2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de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7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25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CH" sz="120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44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C366-8B2F-5740-9EF4-33E975BCC68C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83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C366-8B2F-5740-9EF4-33E975BCC68C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99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de-CH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ED57-C39D-6143-950A-CB65E1706876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2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A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Syntax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8032032" cy="17746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5600"/>
              </a:lnSpc>
              <a:defRPr sz="5000" spc="-5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de-CH" dirty="0"/>
              <a:t>Titel Veranstaltung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5999" y="3994636"/>
            <a:ext cx="8032033" cy="75404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dirty="0">
                <a:solidFill>
                  <a:schemeClr val="bg1"/>
                </a:solidFill>
                <a:latin typeface="Lucida Grande"/>
                <a:cs typeface="Lucida Grande"/>
              </a:rPr>
              <a:t>Lignum Holzwirtschaft Schweiz</a:t>
            </a:r>
          </a:p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dirty="0">
                <a:solidFill>
                  <a:schemeClr val="bg1"/>
                </a:solidFill>
                <a:latin typeface="Lucida Grande"/>
                <a:cs typeface="Lucida Grande"/>
              </a:rPr>
              <a:t>12. Januar 2022 – Jutta Glanzmann Gut</a:t>
            </a:r>
          </a:p>
        </p:txBody>
      </p:sp>
      <p:pic>
        <p:nvPicPr>
          <p:cNvPr id="10" name="Bild 9" descr="Lignum_4fbg_weiss_ne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288000"/>
            <a:ext cx="612140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5508000" y="0"/>
            <a:ext cx="3636000" cy="5143500"/>
          </a:xfrm>
          <a:prstGeom prst="rect">
            <a:avLst/>
          </a:prstGeom>
          <a:solidFill>
            <a:srgbClr val="004A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Syntax"/>
            </a:endParaRPr>
          </a:p>
        </p:txBody>
      </p:sp>
      <p:pic>
        <p:nvPicPr>
          <p:cNvPr id="11" name="Bild 10" descr="Lignum_4fbg_weiss_ne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288000"/>
            <a:ext cx="612140" cy="61722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120000" y="2880000"/>
            <a:ext cx="2755218" cy="17746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800"/>
              </a:lnSpc>
              <a:defRPr sz="2500" b="0" i="0" spc="0" baseline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de-CH" dirty="0"/>
              <a:t>1</a:t>
            </a:r>
            <a:br>
              <a:rPr lang="de-CH" dirty="0"/>
            </a:br>
            <a:r>
              <a:rPr lang="de-CH" dirty="0"/>
              <a:t>Kurzinformation</a:t>
            </a:r>
            <a:br>
              <a:rPr lang="de-CH" dirty="0"/>
            </a:br>
            <a:r>
              <a:rPr lang="de-CH" dirty="0"/>
              <a:t>zu </a:t>
            </a:r>
            <a:r>
              <a:rPr lang="de-CH" dirty="0" err="1"/>
              <a:t>Lignum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2EB2BE1-B146-44E5-AAA8-8CF0D9CD59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625" cy="514350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24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ti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A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Syntax"/>
            </a:endParaRPr>
          </a:p>
        </p:txBody>
      </p:sp>
      <p:pic>
        <p:nvPicPr>
          <p:cNvPr id="11" name="Bild 10" descr="Lignum_4fbg_weiss_ne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288000"/>
            <a:ext cx="612140" cy="61722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092200" y="2880000"/>
            <a:ext cx="7783018" cy="17746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800"/>
              </a:lnSpc>
              <a:defRPr sz="2500" b="0" i="0" spc="0" baseline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de-CH" dirty="0"/>
              <a:t>«Zitat»</a:t>
            </a:r>
            <a:br>
              <a:rPr lang="de-CH" dirty="0"/>
            </a:br>
            <a:r>
              <a:rPr lang="de-CH" dirty="0"/>
              <a:t>Vorname, Name, Funktion</a:t>
            </a:r>
            <a:br>
              <a:rPr lang="de-CH" dirty="0"/>
            </a:br>
            <a:br>
              <a:rPr lang="de-CH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530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A890EFF-C52C-43B3-8B70-E9DFD69EB6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970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76000" y="4766400"/>
            <a:ext cx="21336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1400"/>
              </a:lnSpc>
              <a:defRPr kern="1200" baseline="0">
                <a:solidFill>
                  <a:schemeClr val="tx1"/>
                </a:solidFill>
                <a:latin typeface="Lucida Sans"/>
              </a:defRPr>
            </a:lvl1pPr>
          </a:lstStyle>
          <a:p>
            <a:r>
              <a:rPr lang="de-CH" dirty="0"/>
              <a:t>12. Januar 2021</a:t>
            </a:r>
            <a:r>
              <a:rPr lang="de-DE" dirty="0"/>
              <a:t> </a:t>
            </a:r>
            <a:fld id="{9A06BB2E-9707-F941-8286-E624EE15B67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22431" y="4767263"/>
            <a:ext cx="21336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9A06BB2E-9707-F941-8286-E624EE15B67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/>
          </p:nvPr>
        </p:nvSpPr>
        <p:spPr>
          <a:xfrm>
            <a:off x="576000" y="1296000"/>
            <a:ext cx="7984476" cy="3394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2"/>
            <a:r>
              <a:rPr lang="de-CH" dirty="0"/>
              <a:t>Zweite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76000" y="288000"/>
            <a:ext cx="7984800" cy="64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22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CD390-1FFC-824F-AFBB-D1EAD1B864E4}" type="datetime4">
              <a:rPr lang="de-CH" smtClean="0"/>
              <a:t>29. August 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EA9E7-ACF6-3243-8CBD-7F2BC5474ED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7"/>
          <p:cNvSpPr>
            <a:spLocks noGrp="1"/>
          </p:cNvSpPr>
          <p:nvPr>
            <p:ph idx="1" hasCustomPrompt="1"/>
          </p:nvPr>
        </p:nvSpPr>
        <p:spPr>
          <a:xfrm>
            <a:off x="576000" y="1296000"/>
            <a:ext cx="7984476" cy="3394075"/>
          </a:xfrm>
          <a:prstGeom prst="rect">
            <a:avLst/>
          </a:prstGeom>
        </p:spPr>
        <p:txBody>
          <a:bodyPr vert="horz" lIns="0" tIns="0" rIns="0" bIns="0" numCol="2" spcCol="288000" rtlCol="0">
            <a:normAutofit/>
          </a:bodyPr>
          <a:lstStyle>
            <a:lvl1pPr marL="0" indent="-288000" algn="l">
              <a:lnSpc>
                <a:spcPts val="22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Lucida Sans"/>
              </a:defRPr>
            </a:lvl1pPr>
            <a:lvl3pPr marL="0" indent="-288000" algn="l">
              <a:lnSpc>
                <a:spcPts val="2200"/>
              </a:lnSpc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Lucida Sans"/>
              </a:defRPr>
            </a:lvl3pPr>
          </a:lstStyle>
          <a:p>
            <a:pPr lvl="0"/>
            <a:r>
              <a:rPr lang="de-CH" dirty="0"/>
              <a:t>Mastertextformat bearbeiten</a:t>
            </a:r>
          </a:p>
          <a:p>
            <a:pPr lvl="2"/>
            <a:r>
              <a:rPr lang="de-CH" dirty="0"/>
              <a:t>Zweite Ebene</a:t>
            </a:r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endParaRPr lang="de-CH" dirty="0"/>
          </a:p>
          <a:p>
            <a:pPr lvl="2"/>
            <a:r>
              <a:rPr lang="de-CH" dirty="0" err="1"/>
              <a:t>kfdadsafalal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665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 txBox="1">
            <a:spLocks/>
          </p:cNvSpPr>
          <p:nvPr userDrawn="1"/>
        </p:nvSpPr>
        <p:spPr>
          <a:xfrm>
            <a:off x="457200" y="620884"/>
            <a:ext cx="8229600" cy="4039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887256"/>
            <a:ext cx="8229600" cy="370736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85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576000" y="4766400"/>
            <a:ext cx="21336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1400"/>
              </a:lnSpc>
              <a:defRPr sz="1200" kern="1200" baseline="0">
                <a:solidFill>
                  <a:schemeClr val="tx1"/>
                </a:solidFill>
                <a:latin typeface="Lucida Sans"/>
              </a:defRPr>
            </a:lvl1pPr>
          </a:lstStyle>
          <a:p>
            <a:fld id="{BDCCD390-1FFC-824F-AFBB-D1EAD1B864E4}" type="datetime4">
              <a:rPr lang="de-CH" smtClean="0"/>
              <a:t>29. August 2024</a:t>
            </a:fld>
            <a:endParaRPr lang="de-DE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422431" y="4767263"/>
            <a:ext cx="21336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9A4EA9E7-ACF6-3243-8CBD-7F2BC5474ED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17"/>
          <p:cNvSpPr>
            <a:spLocks noGrp="1"/>
          </p:cNvSpPr>
          <p:nvPr>
            <p:ph type="body" idx="1"/>
          </p:nvPr>
        </p:nvSpPr>
        <p:spPr>
          <a:xfrm>
            <a:off x="576000" y="1296000"/>
            <a:ext cx="7984476" cy="3394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2"/>
            <a:r>
              <a:rPr lang="de-CH" dirty="0"/>
              <a:t>Zweite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76000" y="288000"/>
            <a:ext cx="7984800" cy="64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00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9" r:id="rId4"/>
    <p:sldLayoutId id="2147483662" r:id="rId5"/>
    <p:sldLayoutId id="2147483663" r:id="rId6"/>
    <p:sldLayoutId id="2147483666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500" kern="1200" baseline="0">
          <a:solidFill>
            <a:srgbClr val="004A93"/>
          </a:solidFill>
          <a:latin typeface="Lucida Sans"/>
          <a:ea typeface="+mj-ea"/>
          <a:cs typeface="+mj-cs"/>
        </a:defRPr>
      </a:lvl1pPr>
    </p:titleStyle>
    <p:bodyStyle>
      <a:lvl1pPr marL="0" indent="-288000" algn="l" defTabSz="457200" rtl="0" eaLnBrk="1" latinLnBrk="0" hangingPunct="1">
        <a:lnSpc>
          <a:spcPts val="22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Lucida Sans"/>
          <a:ea typeface="+mn-ea"/>
          <a:cs typeface="+mn-cs"/>
        </a:defRPr>
      </a:lvl1pPr>
      <a:lvl2pPr marL="0" indent="288000" algn="l" defTabSz="457200" rtl="0" eaLnBrk="1" latinLnBrk="0" hangingPunct="1">
        <a:lnSpc>
          <a:spcPts val="2200"/>
        </a:lnSpc>
        <a:spcBef>
          <a:spcPts val="0"/>
        </a:spcBef>
        <a:buFont typeface="Arial"/>
        <a:buChar char="–"/>
        <a:defRPr sz="1800" kern="1200" baseline="0">
          <a:solidFill>
            <a:schemeClr val="tx1"/>
          </a:solidFill>
          <a:latin typeface="Lucida Sans"/>
          <a:ea typeface="+mn-ea"/>
          <a:cs typeface="+mn-cs"/>
        </a:defRPr>
      </a:lvl2pPr>
      <a:lvl3pPr marL="0" indent="288000" algn="l" defTabSz="457200" rtl="0" eaLnBrk="1" latinLnBrk="0" hangingPunct="1">
        <a:lnSpc>
          <a:spcPts val="2200"/>
        </a:lnSpc>
        <a:spcBef>
          <a:spcPts val="0"/>
        </a:spcBef>
        <a:buFont typeface="Arial"/>
        <a:buChar char="•"/>
        <a:defRPr sz="1800" kern="1200" baseline="0">
          <a:solidFill>
            <a:schemeClr val="tx1"/>
          </a:solidFill>
          <a:latin typeface="Lucida Sans"/>
          <a:ea typeface="+mn-ea"/>
          <a:cs typeface="+mn-cs"/>
        </a:defRPr>
      </a:lvl3pPr>
      <a:lvl4pPr marL="0" indent="288000" algn="l" defTabSz="457200" rtl="0" eaLnBrk="1" latinLnBrk="0" hangingPunct="1">
        <a:lnSpc>
          <a:spcPts val="2200"/>
        </a:lnSpc>
        <a:spcBef>
          <a:spcPts val="0"/>
        </a:spcBef>
        <a:buFont typeface="Arial"/>
        <a:buChar char="–"/>
        <a:defRPr sz="1800" kern="1200" baseline="0">
          <a:solidFill>
            <a:schemeClr val="tx1"/>
          </a:solidFill>
          <a:latin typeface="Lucida Sans"/>
          <a:ea typeface="+mn-ea"/>
          <a:cs typeface="+mn-cs"/>
        </a:defRPr>
      </a:lvl4pPr>
      <a:lvl5pPr marL="0" indent="-288000" algn="l" defTabSz="457200" rtl="0" eaLnBrk="1" latinLnBrk="0" hangingPunct="1">
        <a:lnSpc>
          <a:spcPts val="2200"/>
        </a:lnSpc>
        <a:spcBef>
          <a:spcPts val="0"/>
        </a:spcBef>
        <a:buFont typeface="Arial"/>
        <a:buChar char="»"/>
        <a:defRPr sz="1800" kern="1200" baseline="0">
          <a:solidFill>
            <a:schemeClr val="tx1"/>
          </a:solidFill>
          <a:latin typeface="Lucida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lzbau-schweiz.ch/de/" TargetMode="External"/><Relationship Id="rId13" Type="http://schemas.openxmlformats.org/officeDocument/2006/relationships/image" Target="../media/image8.jpg"/><Relationship Id="rId18" Type="http://schemas.openxmlformats.org/officeDocument/2006/relationships/hyperlink" Target="https://www.parkett-verband.ch/de/" TargetMode="External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jpg"/><Relationship Id="rId12" Type="http://schemas.openxmlformats.org/officeDocument/2006/relationships/hyperlink" Target="https://hwsschweiz.ch/" TargetMode="External"/><Relationship Id="rId17" Type="http://schemas.openxmlformats.org/officeDocument/2006/relationships/image" Target="../media/image10.png"/><Relationship Id="rId25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fus-efs.ch/home" TargetMode="External"/><Relationship Id="rId20" Type="http://schemas.openxmlformats.org/officeDocument/2006/relationships/hyperlink" Target="https://swisstimberengineers.ch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olz-bois.ch/home" TargetMode="External"/><Relationship Id="rId11" Type="http://schemas.openxmlformats.org/officeDocument/2006/relationships/image" Target="../media/image7.jpg"/><Relationship Id="rId24" Type="http://schemas.openxmlformats.org/officeDocument/2006/relationships/hyperlink" Target="https://www.vsh.ch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9.jpg"/><Relationship Id="rId23" Type="http://schemas.openxmlformats.org/officeDocument/2006/relationships/image" Target="../media/image13.jpg"/><Relationship Id="rId10" Type="http://schemas.openxmlformats.org/officeDocument/2006/relationships/hyperlink" Target="https://www.vssm.ch/" TargetMode="External"/><Relationship Id="rId19" Type="http://schemas.openxmlformats.org/officeDocument/2006/relationships/image" Target="../media/image11.jpg"/><Relationship Id="rId4" Type="http://schemas.openxmlformats.org/officeDocument/2006/relationships/hyperlink" Target="https://www.waldschweiz.ch/schweizer-wald.html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frecem.ch/" TargetMode="External"/><Relationship Id="rId22" Type="http://schemas.openxmlformats.org/officeDocument/2006/relationships/hyperlink" Target="https://vgq.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440000"/>
            <a:ext cx="7995433" cy="1774601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de-DE" sz="4400" dirty="0">
                <a:solidFill>
                  <a:srgbClr val="FF0000"/>
                </a:solidFill>
              </a:rPr>
              <a:t>Waldverjüngung unter Druck: Es besteht Handlungsbedarf</a:t>
            </a:r>
            <a:br>
              <a:rPr lang="de-DE" sz="4400" dirty="0">
                <a:solidFill>
                  <a:srgbClr val="FF0000"/>
                </a:solidFill>
              </a:rPr>
            </a:br>
            <a:r>
              <a:rPr lang="de-DE" sz="4400" dirty="0" err="1"/>
              <a:t>WaldKongress</a:t>
            </a:r>
            <a:r>
              <a:rPr lang="de-DE" sz="4400" dirty="0"/>
              <a:t> 3. Sept. 2024</a:t>
            </a:r>
            <a:br>
              <a:rPr lang="de-DE" sz="4400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5999" y="3883486"/>
            <a:ext cx="7818701" cy="865195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</a:pPr>
            <a:r>
              <a:rPr lang="de-DE" sz="1800" dirty="0"/>
              <a:t>Lignum, Holzwirtschaft Schweiz | Sandra Burlet, Direktorin</a:t>
            </a:r>
          </a:p>
        </p:txBody>
      </p:sp>
    </p:spTree>
    <p:extLst>
      <p:ext uri="{BB962C8B-B14F-4D97-AF65-F5344CB8AC3E}">
        <p14:creationId xmlns:p14="http://schemas.microsoft.com/office/powerpoint/2010/main" val="402528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2FC10-20D6-4353-8137-DD9FAEAB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0" y="2387600"/>
            <a:ext cx="2755218" cy="2267001"/>
          </a:xfrm>
        </p:spPr>
        <p:txBody>
          <a:bodyPr>
            <a:normAutofit/>
          </a:bodyPr>
          <a:lstStyle/>
          <a:p>
            <a:r>
              <a:rPr lang="de-CH" sz="2400" b="1" dirty="0"/>
              <a:t>Verfügbarkeit</a:t>
            </a:r>
            <a:br>
              <a:rPr lang="de-CH" sz="2400" b="1" dirty="0"/>
            </a:br>
            <a:r>
              <a:rPr lang="de-CH" sz="2400" b="1" dirty="0"/>
              <a:t>sichern</a:t>
            </a:r>
            <a:br>
              <a:rPr lang="de-CH" sz="2400" b="1" dirty="0"/>
            </a:br>
            <a:endParaRPr lang="de-CH" sz="2200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9AA98DC-85B6-04ED-AD5D-0CECB40CD7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785" b="3785"/>
          <a:stretch/>
        </p:blipFill>
        <p:spPr/>
      </p:pic>
    </p:spTree>
    <p:extLst>
      <p:ext uri="{BB962C8B-B14F-4D97-AF65-F5344CB8AC3E}">
        <p14:creationId xmlns:p14="http://schemas.microsoft.com/office/powerpoint/2010/main" val="78369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Politische Vorstösse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88F4CB-D756-6917-250D-FD6D1499F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655" y="257175"/>
            <a:ext cx="32956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5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Integrale Wald- und Holzstrategie 2050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221287-BE15-0743-1892-5F58DFF9924D}"/>
              </a:ext>
            </a:extLst>
          </p:cNvPr>
          <p:cNvSpPr txBox="1"/>
          <p:nvPr/>
        </p:nvSpPr>
        <p:spPr>
          <a:xfrm>
            <a:off x="1036320" y="1320800"/>
            <a:ext cx="76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Holznutzungspotential ausschöpfen</a:t>
            </a:r>
          </a:p>
          <a:p>
            <a:pPr marL="285750" indent="-285750">
              <a:buFontTx/>
              <a:buChar char="-"/>
            </a:pPr>
            <a:r>
              <a:rPr lang="de-DE" dirty="0"/>
              <a:t>Alle Dimensionen der Nachhaltigkeit berücksichtigen</a:t>
            </a:r>
          </a:p>
          <a:p>
            <a:pPr marL="285750" indent="-285750">
              <a:buFontTx/>
              <a:buChar char="-"/>
            </a:pPr>
            <a:r>
              <a:rPr lang="de-DE" dirty="0"/>
              <a:t>Koordination mit verarbeitender Holzindustrie sicherstellen</a:t>
            </a:r>
          </a:p>
          <a:p>
            <a:pPr marL="285750" indent="-285750">
              <a:buFontTx/>
              <a:buChar char="-"/>
            </a:pPr>
            <a:r>
              <a:rPr lang="de-DE" dirty="0"/>
              <a:t>Bei Entscheiden zu künftigen Holzsortimenten den Blick auch auf Verarbeitung und Nutzung am Bau richten</a:t>
            </a:r>
          </a:p>
          <a:p>
            <a:pPr marL="285750" indent="-285750">
              <a:buFontTx/>
              <a:buChar char="-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858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Marketing Schweizer Holz</a:t>
            </a:r>
            <a:endParaRPr lang="de-CH" dirty="0"/>
          </a:p>
        </p:txBody>
      </p:sp>
      <p:pic>
        <p:nvPicPr>
          <p:cNvPr id="6" name="Grafik 5" descr="Ein Bild, das draußen, Text, State Park, Naturreservat enthält.&#10;&#10;Automatisch generierte Beschreibung">
            <a:extLst>
              <a:ext uri="{FF2B5EF4-FFF2-40B4-BE49-F238E27FC236}">
                <a16:creationId xmlns:a16="http://schemas.microsoft.com/office/drawing/2014/main" id="{122BF969-CBC1-70AD-1875-34C7C77DF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4"/>
          <a:stretch/>
        </p:blipFill>
        <p:spPr>
          <a:xfrm>
            <a:off x="6537139" y="1277867"/>
            <a:ext cx="2266018" cy="3019813"/>
          </a:xfrm>
          <a:prstGeom prst="rect">
            <a:avLst/>
          </a:prstGeom>
        </p:spPr>
      </p:pic>
      <p:pic>
        <p:nvPicPr>
          <p:cNvPr id="7" name="Grafik 6" descr="Ein Bild, das Text, draußen, Baum, Pflanze enthält.&#10;&#10;Automatisch generierte Beschreibung">
            <a:extLst>
              <a:ext uri="{FF2B5EF4-FFF2-40B4-BE49-F238E27FC236}">
                <a16:creationId xmlns:a16="http://schemas.microsoft.com/office/drawing/2014/main" id="{AC550117-CD82-C9B6-58B5-6F79F65E4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72" y="1308462"/>
            <a:ext cx="2272393" cy="3029858"/>
          </a:xfrm>
          <a:prstGeom prst="rect">
            <a:avLst/>
          </a:prstGeom>
        </p:spPr>
      </p:pic>
      <p:pic>
        <p:nvPicPr>
          <p:cNvPr id="8" name="Grafik 7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0AECA593-8243-D08D-C93A-ABAD23FCC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721" y="384344"/>
            <a:ext cx="2266018" cy="7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1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2FC10-20D6-4353-8137-DD9FAEAB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 sz="2200" dirty="0"/>
            </a:br>
            <a:r>
              <a:rPr lang="de-CH" sz="2200" dirty="0"/>
              <a:t>Verjüngung dringend nötig</a:t>
            </a:r>
          </a:p>
        </p:txBody>
      </p:sp>
      <p:pic>
        <p:nvPicPr>
          <p:cNvPr id="6" name="Bildplatzhalter 5" descr="Ein Bild, das draußen, Himmel, Wolke, Boden enthält.&#10;&#10;Automatisch generierte Beschreibung">
            <a:extLst>
              <a:ext uri="{FF2B5EF4-FFF2-40B4-BE49-F238E27FC236}">
                <a16:creationId xmlns:a16="http://schemas.microsoft.com/office/drawing/2014/main" id="{9CD502E8-44D6-2145-3857-A576E2554D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838" r="9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991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88000"/>
            <a:ext cx="8354640" cy="648000"/>
          </a:xfrm>
        </p:spPr>
        <p:txBody>
          <a:bodyPr>
            <a:noAutofit/>
          </a:bodyPr>
          <a:lstStyle/>
          <a:p>
            <a:r>
              <a:rPr lang="de-DE" dirty="0"/>
              <a:t>Schweizer Holz am Tor zur Welt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DD4CD-779B-DB83-26F2-A11F4FB7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947" y="1312227"/>
            <a:ext cx="56864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1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16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Holz-Industrie steigert Einschnitt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D9A6B1-2636-8AF2-FAF3-EBCF5AAF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547" y="1636712"/>
            <a:ext cx="53816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3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Klimaschäden vorbeugen</a:t>
            </a:r>
          </a:p>
        </p:txBody>
      </p:sp>
      <p:pic>
        <p:nvPicPr>
          <p:cNvPr id="8" name="Grafik 7" descr="Ein Bild, das draußen, Himmel, Wolke, Gelände enthält.&#10;&#10;Automatisch generierte Beschreibung">
            <a:extLst>
              <a:ext uri="{FF2B5EF4-FFF2-40B4-BE49-F238E27FC236}">
                <a16:creationId xmlns:a16="http://schemas.microsoft.com/office/drawing/2014/main" id="{01D2BCC2-2C3B-8772-1A36-EAD50C68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480" y="1240442"/>
            <a:ext cx="4420064" cy="33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18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Politik ist gefragt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1E2AD7-48EF-BE0B-BB26-F3A98E2F2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051" y="1447800"/>
            <a:ext cx="300228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40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48D37-A25C-5DA6-98E2-841EE7C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19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0D4BA2-298B-EA44-56E9-FA5D973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Dem Wildverbiss beikommen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9860FF-61C0-3354-282E-66902F5D1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73" y="1676399"/>
            <a:ext cx="3713495" cy="24542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A36EF9-D365-B232-B2FE-59370DD20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1975611"/>
            <a:ext cx="3779837" cy="30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9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2FC10-20D6-4353-8137-DD9FAEAB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 sz="2200" dirty="0"/>
            </a:br>
            <a:r>
              <a:rPr lang="de-CH" sz="2200" dirty="0"/>
              <a:t>Die Branche</a:t>
            </a:r>
            <a:br>
              <a:rPr lang="de-CH" sz="2200" dirty="0"/>
            </a:br>
            <a:r>
              <a:rPr lang="de-CH" sz="2200" dirty="0"/>
              <a:t>und ihr Dach</a:t>
            </a:r>
          </a:p>
        </p:txBody>
      </p:sp>
      <p:pic>
        <p:nvPicPr>
          <p:cNvPr id="5" name="Bildplatzhalter 4" descr="Ein Bild, das Musik, Orgel, Holz enthält.&#10;&#10;Automatisch generierte Beschreibung">
            <a:extLst>
              <a:ext uri="{FF2B5EF4-FFF2-40B4-BE49-F238E27FC236}">
                <a16:creationId xmlns:a16="http://schemas.microsoft.com/office/drawing/2014/main" id="{7313DAED-9E5F-4A4A-AF11-0BE2F76DA7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334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18BB38-22F3-4DB3-8D10-EF1CEF82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2311040"/>
            <a:ext cx="7783018" cy="1774601"/>
          </a:xfrm>
        </p:spPr>
        <p:txBody>
          <a:bodyPr>
            <a:normAutofit fontScale="90000"/>
          </a:bodyPr>
          <a:lstStyle/>
          <a:p>
            <a:r>
              <a:rPr lang="de-CH" b="1" dirty="0"/>
              <a:t>Danke für Ihre Aufmerksamkeit!</a:t>
            </a:r>
            <a:br>
              <a:rPr lang="de-CH" b="1"/>
            </a:br>
            <a:br>
              <a:rPr lang="de-CH" b="1"/>
            </a:br>
            <a:br>
              <a:rPr lang="de-CH" b="1"/>
            </a:br>
            <a:br>
              <a:rPr lang="de-CH" b="1" dirty="0"/>
            </a:br>
            <a:r>
              <a:rPr lang="de-CH" b="1" dirty="0"/>
              <a:t>www.lignum.ch</a:t>
            </a:r>
            <a:br>
              <a:rPr lang="de-CH" b="1" dirty="0"/>
            </a:b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24522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B2E-9707-F941-8286-E624EE15B676}" type="slidenum">
              <a:rPr lang="de-DE" smtClean="0"/>
              <a:t>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6000" y="1296000"/>
            <a:ext cx="7277680" cy="3394075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>
                <a:effectLst/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Lignum, Holzwirtschaft Schweiz ist die Dachorganisation </a:t>
            </a:r>
            <a:br>
              <a:rPr lang="de-CH" sz="1800" dirty="0">
                <a:effectLst/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800" dirty="0">
                <a:effectLst/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Schweizer Wald- und Holzwirtschaft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>
                <a:effectLst/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Lignum </a:t>
            </a:r>
            <a:r>
              <a:rPr lang="de-CH" dirty="0"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erarbeitet und verbreitet </a:t>
            </a:r>
            <a:r>
              <a:rPr lang="de-CH" sz="1800" dirty="0">
                <a:effectLst/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Wissen </a:t>
            </a:r>
            <a:r>
              <a:rPr lang="de-CH" dirty="0">
                <a:latin typeface="Lucida Sans" panose="020B060203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rund um das Bauen mit Holz</a:t>
            </a:r>
            <a:endParaRPr lang="de-CH" sz="1800" dirty="0">
              <a:effectLst/>
              <a:latin typeface="Lucida Sans" panose="020B06020305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Dachorganisation Lignum</a:t>
            </a:r>
          </a:p>
        </p:txBody>
      </p:sp>
    </p:spTree>
    <p:extLst>
      <p:ext uri="{BB962C8B-B14F-4D97-AF65-F5344CB8AC3E}">
        <p14:creationId xmlns:p14="http://schemas.microsoft.com/office/powerpoint/2010/main" val="117400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9153E30-33EC-5E80-C04B-17A05034F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23" r="-5066"/>
          <a:stretch/>
        </p:blipFill>
        <p:spPr bwMode="auto">
          <a:xfrm>
            <a:off x="1346237" y="2442824"/>
            <a:ext cx="2414414" cy="1187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446794" y="4699246"/>
            <a:ext cx="2133600" cy="180000"/>
          </a:xfrm>
        </p:spPr>
        <p:txBody>
          <a:bodyPr/>
          <a:lstStyle/>
          <a:p>
            <a:fld id="{9A06BB2E-9707-F941-8286-E624EE15B676}" type="slidenum">
              <a:rPr lang="de-DE" smtClean="0"/>
              <a:t>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Lignum - Trägerverbände</a:t>
            </a:r>
          </a:p>
        </p:txBody>
      </p:sp>
      <p:pic>
        <p:nvPicPr>
          <p:cNvPr id="7" name="Grafik 6" descr="Ein Bild, das Text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F654271D-B5B6-4B52-97CF-17E17E539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8" y="1288325"/>
            <a:ext cx="2524555" cy="566044"/>
          </a:xfrm>
          <a:prstGeom prst="rect">
            <a:avLst/>
          </a:prstGeom>
        </p:spPr>
      </p:pic>
      <p:pic>
        <p:nvPicPr>
          <p:cNvPr id="68" name="Grafik 67" descr="Ein Bild, das Text enthält.&#10;&#10;Automatisch generierte Beschreibung">
            <a:hlinkClick r:id="rId6"/>
            <a:extLst>
              <a:ext uri="{FF2B5EF4-FFF2-40B4-BE49-F238E27FC236}">
                <a16:creationId xmlns:a16="http://schemas.microsoft.com/office/drawing/2014/main" id="{EFC99DFF-7C2F-4AB1-9129-35E7650B1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074" y="1079863"/>
            <a:ext cx="2994059" cy="934653"/>
          </a:xfrm>
          <a:prstGeom prst="rect">
            <a:avLst/>
          </a:prstGeom>
        </p:spPr>
      </p:pic>
      <p:pic>
        <p:nvPicPr>
          <p:cNvPr id="70" name="Grafik 69">
            <a:hlinkClick r:id="rId8"/>
            <a:extLst>
              <a:ext uri="{FF2B5EF4-FFF2-40B4-BE49-F238E27FC236}">
                <a16:creationId xmlns:a16="http://schemas.microsoft.com/office/drawing/2014/main" id="{4E8810BD-D9A2-4074-B6A3-D7E5D3DFD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9530" y="1288325"/>
            <a:ext cx="2538464" cy="506679"/>
          </a:xfrm>
          <a:prstGeom prst="rect">
            <a:avLst/>
          </a:prstGeom>
        </p:spPr>
      </p:pic>
      <p:pic>
        <p:nvPicPr>
          <p:cNvPr id="72" name="Grafik 71" descr="Ein Bild, das Text enthält.&#10;&#10;Automatisch generierte Beschreibung">
            <a:hlinkClick r:id="rId10"/>
            <a:extLst>
              <a:ext uri="{FF2B5EF4-FFF2-40B4-BE49-F238E27FC236}">
                <a16:creationId xmlns:a16="http://schemas.microsoft.com/office/drawing/2014/main" id="{DD73AE15-2EA3-490A-A57D-39A9ACB9F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" y="2141310"/>
            <a:ext cx="2225041" cy="545594"/>
          </a:xfrm>
          <a:prstGeom prst="rect">
            <a:avLst/>
          </a:prstGeom>
        </p:spPr>
      </p:pic>
      <p:pic>
        <p:nvPicPr>
          <p:cNvPr id="74" name="Grafik 73" descr="Ein Bild, das Text enthält.&#10;&#10;Automatisch generierte Beschreibung">
            <a:hlinkClick r:id="rId12"/>
            <a:extLst>
              <a:ext uri="{FF2B5EF4-FFF2-40B4-BE49-F238E27FC236}">
                <a16:creationId xmlns:a16="http://schemas.microsoft.com/office/drawing/2014/main" id="{FA895516-9C95-4BB6-BFC9-36A97E12D2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3000" y="2053299"/>
            <a:ext cx="1712187" cy="1075686"/>
          </a:xfrm>
          <a:prstGeom prst="rect">
            <a:avLst/>
          </a:prstGeom>
        </p:spPr>
      </p:pic>
      <p:pic>
        <p:nvPicPr>
          <p:cNvPr id="76" name="Grafik 75" descr="Ein Bild, das Text enthält.&#10;&#10;Automatisch generierte Beschreibung">
            <a:hlinkClick r:id="rId14"/>
            <a:extLst>
              <a:ext uri="{FF2B5EF4-FFF2-40B4-BE49-F238E27FC236}">
                <a16:creationId xmlns:a16="http://schemas.microsoft.com/office/drawing/2014/main" id="{9EC94D2B-0B99-4842-92E7-34851F50E5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6386" y="2097630"/>
            <a:ext cx="1776491" cy="745574"/>
          </a:xfrm>
          <a:prstGeom prst="rect">
            <a:avLst/>
          </a:prstGeom>
        </p:spPr>
      </p:pic>
      <p:pic>
        <p:nvPicPr>
          <p:cNvPr id="80" name="Grafik 79" descr="Ein Bild, das Text, Schild enthält.&#10;&#10;Automatisch generierte Beschreibung">
            <a:hlinkClick r:id="rId16"/>
            <a:extLst>
              <a:ext uri="{FF2B5EF4-FFF2-40B4-BE49-F238E27FC236}">
                <a16:creationId xmlns:a16="http://schemas.microsoft.com/office/drawing/2014/main" id="{2A2643BE-D2D1-446E-961D-6A6D89FBEB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9346" y="3924327"/>
            <a:ext cx="2338189" cy="421388"/>
          </a:xfrm>
          <a:prstGeom prst="rect">
            <a:avLst/>
          </a:prstGeom>
        </p:spPr>
      </p:pic>
      <p:pic>
        <p:nvPicPr>
          <p:cNvPr id="84" name="Grafik 83" descr="Ein Bild, das Text enthält.&#10;&#10;Automatisch generierte Beschreibung">
            <a:hlinkClick r:id="rId18"/>
            <a:extLst>
              <a:ext uri="{FF2B5EF4-FFF2-40B4-BE49-F238E27FC236}">
                <a16:creationId xmlns:a16="http://schemas.microsoft.com/office/drawing/2014/main" id="{C3BDCE2E-BFBD-4BC9-851C-259786BCAB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66454" y="3251442"/>
            <a:ext cx="1465785" cy="667517"/>
          </a:xfrm>
          <a:prstGeom prst="rect">
            <a:avLst/>
          </a:prstGeom>
        </p:spPr>
      </p:pic>
      <p:pic>
        <p:nvPicPr>
          <p:cNvPr id="88" name="Grafik 87">
            <a:hlinkClick r:id="rId20"/>
            <a:extLst>
              <a:ext uri="{FF2B5EF4-FFF2-40B4-BE49-F238E27FC236}">
                <a16:creationId xmlns:a16="http://schemas.microsoft.com/office/drawing/2014/main" id="{7B2A32F3-1246-426E-B5F2-9497BCADA5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66180" y="4109031"/>
            <a:ext cx="1158240" cy="539909"/>
          </a:xfrm>
          <a:prstGeom prst="rect">
            <a:avLst/>
          </a:prstGeom>
        </p:spPr>
      </p:pic>
      <p:pic>
        <p:nvPicPr>
          <p:cNvPr id="90" name="Grafik 89" descr="Ein Bild, das Text enthält.&#10;&#10;Automatisch generierte Beschreibung">
            <a:hlinkClick r:id="rId22"/>
            <a:extLst>
              <a:ext uri="{FF2B5EF4-FFF2-40B4-BE49-F238E27FC236}">
                <a16:creationId xmlns:a16="http://schemas.microsoft.com/office/drawing/2014/main" id="{B9131CD4-3776-423A-89A1-CDC6D49AD1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8566" y="3669061"/>
            <a:ext cx="1270697" cy="531920"/>
          </a:xfrm>
          <a:prstGeom prst="rect">
            <a:avLst/>
          </a:prstGeom>
        </p:spPr>
      </p:pic>
      <p:pic>
        <p:nvPicPr>
          <p:cNvPr id="92" name="Grafik 91" descr="Ein Bild, das Text, ClipArt enthält.&#10;&#10;Automatisch generierte Beschreibung">
            <a:hlinkClick r:id="rId24"/>
            <a:extLst>
              <a:ext uri="{FF2B5EF4-FFF2-40B4-BE49-F238E27FC236}">
                <a16:creationId xmlns:a16="http://schemas.microsoft.com/office/drawing/2014/main" id="{42A84581-3547-4F4E-9D88-8D797EC82C1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24472" y="4051448"/>
            <a:ext cx="1223522" cy="5869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CF05E6-02B1-7B67-7E33-46A2E03615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93913" y="4066704"/>
            <a:ext cx="795706" cy="56583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464BB1E-1FAC-348A-C4DA-352C8904DAC4}"/>
              </a:ext>
            </a:extLst>
          </p:cNvPr>
          <p:cNvSpPr txBox="1"/>
          <p:nvPr/>
        </p:nvSpPr>
        <p:spPr>
          <a:xfrm flipH="1">
            <a:off x="6077494" y="4699246"/>
            <a:ext cx="68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SFV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392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2FC10-20D6-4353-8137-DD9FAEAB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 sz="2200" dirty="0"/>
            </a:br>
            <a:r>
              <a:rPr lang="de-CH" sz="2200" dirty="0"/>
              <a:t>Holz am Bau</a:t>
            </a:r>
          </a:p>
        </p:txBody>
      </p:sp>
      <p:pic>
        <p:nvPicPr>
          <p:cNvPr id="7" name="Bildplatzhalter 6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8FB60A6D-F48C-4B17-A8EC-17688FC4D4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5" r="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194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EDE718-313E-4AD8-B47D-CB2FB303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A9E7-ACF6-3243-8CBD-7F2BC5474ED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D768A83-D35F-42CD-AF2F-DB64BF2A7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Die Klimaziele der Schweiz nehmen Bausektor in die Pflicht</a:t>
            </a:r>
          </a:p>
          <a:p>
            <a:pPr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Zentrale Rolle für die am Bau Beteiligten (Bestand und Neubau):</a:t>
            </a:r>
            <a:br>
              <a:rPr lang="de-CH" dirty="0"/>
            </a:br>
            <a:r>
              <a:rPr lang="de-CH" dirty="0"/>
              <a:t>    Reduktion von CO</a:t>
            </a:r>
            <a:r>
              <a:rPr lang="de-CH" baseline="-25000" dirty="0"/>
              <a:t>2</a:t>
            </a:r>
            <a:r>
              <a:rPr lang="de-CH" dirty="0"/>
              <a:t> in Erstellung und Betrieb eines Gebäudes</a:t>
            </a:r>
          </a:p>
          <a:p>
            <a:pPr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Jeder Kubikmeter Holz bindet ungefähr eine Tonne CO</a:t>
            </a:r>
            <a:r>
              <a:rPr lang="de-CH" baseline="-25000" dirty="0"/>
              <a:t>2</a:t>
            </a:r>
            <a:r>
              <a:rPr lang="de-CH" dirty="0"/>
              <a:t> (Speicher)</a:t>
            </a:r>
          </a:p>
          <a:p>
            <a:pPr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Holz anstelle anderer Materialien vermeidet deren CO</a:t>
            </a:r>
            <a:r>
              <a:rPr lang="de-CH" baseline="-25000" dirty="0"/>
              <a:t>2</a:t>
            </a:r>
            <a:r>
              <a:rPr lang="de-CH" dirty="0"/>
              <a:t>-Emissionen</a:t>
            </a:r>
            <a:br>
              <a:rPr lang="de-CH" dirty="0"/>
            </a:br>
            <a:r>
              <a:rPr lang="de-CH" dirty="0"/>
              <a:t>    (Substitution)</a:t>
            </a:r>
          </a:p>
          <a:p>
            <a:pPr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In Holz steckt vergleichsweise wenig graue Energie aus Ernte und</a:t>
            </a:r>
            <a:br>
              <a:rPr lang="de-CH" dirty="0"/>
            </a:br>
            <a:r>
              <a:rPr lang="de-CH" dirty="0"/>
              <a:t>    Verarbeitung, insbesondere bei lokaler Produktion.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69104-CA99-49A2-A4EC-4A4F6854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Nachhaltig Bauen</a:t>
            </a:r>
          </a:p>
        </p:txBody>
      </p:sp>
    </p:spTree>
    <p:extLst>
      <p:ext uri="{BB962C8B-B14F-4D97-AF65-F5344CB8AC3E}">
        <p14:creationId xmlns:p14="http://schemas.microsoft.com/office/powerpoint/2010/main" val="252000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8D2A84E8-2FA0-4387-A6D2-B83F4B53986B}"/>
              </a:ext>
            </a:extLst>
          </p:cNvPr>
          <p:cNvSpPr txBox="1">
            <a:spLocks/>
          </p:cNvSpPr>
          <p:nvPr/>
        </p:nvSpPr>
        <p:spPr>
          <a:xfrm>
            <a:off x="393404" y="201164"/>
            <a:ext cx="9144000" cy="4115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400" i="1" dirty="0">
              <a:solidFill>
                <a:srgbClr val="00458A"/>
              </a:solidFill>
              <a:latin typeface="+mn-lt"/>
            </a:endParaRP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985CD967-C8F1-0227-E350-1AF64F153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" y="1402080"/>
            <a:ext cx="4893066" cy="3159760"/>
          </a:xfrm>
          <a:prstGeom prst="rect">
            <a:avLst/>
          </a:prstGeom>
        </p:spPr>
      </p:pic>
      <p:pic>
        <p:nvPicPr>
          <p:cNvPr id="3" name="Bildplatzhalter 9">
            <a:extLst>
              <a:ext uri="{FF2B5EF4-FFF2-40B4-BE49-F238E27FC236}">
                <a16:creationId xmlns:a16="http://schemas.microsoft.com/office/drawing/2014/main" id="{E5B488AE-AE0D-9857-DB77-525CF5FA25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14" b="3314"/>
          <a:stretch>
            <a:fillRect/>
          </a:stretch>
        </p:blipFill>
        <p:spPr>
          <a:xfrm>
            <a:off x="4603829" y="1056640"/>
            <a:ext cx="4094267" cy="3822889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7FEB6BD0-0DEB-328F-8274-8A3ABF6E94ED}"/>
              </a:ext>
            </a:extLst>
          </p:cNvPr>
          <p:cNvSpPr txBox="1">
            <a:spLocks/>
          </p:cNvSpPr>
          <p:nvPr/>
        </p:nvSpPr>
        <p:spPr>
          <a:xfrm>
            <a:off x="576000" y="288000"/>
            <a:ext cx="7984800" cy="648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baseline="0">
                <a:solidFill>
                  <a:srgbClr val="004A93"/>
                </a:solidFill>
                <a:latin typeface="Lucida Sans"/>
                <a:ea typeface="+mj-ea"/>
                <a:cs typeface="+mj-cs"/>
              </a:defRPr>
            </a:lvl1pPr>
          </a:lstStyle>
          <a:p>
            <a:r>
              <a:rPr lang="de-DE" dirty="0"/>
              <a:t>Holz: Ökologie</a:t>
            </a:r>
          </a:p>
        </p:txBody>
      </p:sp>
    </p:spTree>
    <p:extLst>
      <p:ext uri="{BB962C8B-B14F-4D97-AF65-F5344CB8AC3E}">
        <p14:creationId xmlns:p14="http://schemas.microsoft.com/office/powerpoint/2010/main" val="106585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CD1863-00EA-A80C-8146-C071D055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71" y="1117600"/>
            <a:ext cx="4512090" cy="3729144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940801C-FA1F-4687-5548-7E4067C29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8" y="966479"/>
            <a:ext cx="2984470" cy="4263527"/>
          </a:xfrm>
          <a:prstGeom prst="rect">
            <a:avLst/>
          </a:prstGeom>
        </p:spPr>
      </p:pic>
      <p:pic>
        <p:nvPicPr>
          <p:cNvPr id="3" name="Bild 6" descr="Grafik_BKP2proHauptnutzfläche_cmyk.eps">
            <a:extLst>
              <a:ext uri="{FF2B5EF4-FFF2-40B4-BE49-F238E27FC236}">
                <a16:creationId xmlns:a16="http://schemas.microsoft.com/office/drawing/2014/main" id="{DFCD8E8B-B720-AA25-44B8-E0A6E31E9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507544"/>
            <a:ext cx="2956560" cy="3545469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0F9088E4-0ECF-56CA-8A16-599A514D8EF4}"/>
              </a:ext>
            </a:extLst>
          </p:cNvPr>
          <p:cNvSpPr txBox="1">
            <a:spLocks/>
          </p:cNvSpPr>
          <p:nvPr/>
        </p:nvSpPr>
        <p:spPr>
          <a:xfrm>
            <a:off x="576000" y="288000"/>
            <a:ext cx="7984800" cy="648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baseline="0">
                <a:solidFill>
                  <a:srgbClr val="004A93"/>
                </a:solidFill>
                <a:latin typeface="Lucida Sans"/>
                <a:ea typeface="+mj-ea"/>
                <a:cs typeface="+mj-cs"/>
              </a:defRPr>
            </a:lvl1pPr>
          </a:lstStyle>
          <a:p>
            <a:r>
              <a:rPr lang="de-DE" dirty="0"/>
              <a:t>Holz: Ökonomie</a:t>
            </a:r>
          </a:p>
        </p:txBody>
      </p:sp>
    </p:spTree>
    <p:extLst>
      <p:ext uri="{BB962C8B-B14F-4D97-AF65-F5344CB8AC3E}">
        <p14:creationId xmlns:p14="http://schemas.microsoft.com/office/powerpoint/2010/main" val="185382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861323-CE36-0EA5-423C-12D12790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99" y="975361"/>
            <a:ext cx="7988657" cy="3900782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51B0B88A-A6A8-6AAE-42F4-CB784851BB8F}"/>
              </a:ext>
            </a:extLst>
          </p:cNvPr>
          <p:cNvSpPr txBox="1">
            <a:spLocks/>
          </p:cNvSpPr>
          <p:nvPr/>
        </p:nvSpPr>
        <p:spPr>
          <a:xfrm>
            <a:off x="576000" y="288000"/>
            <a:ext cx="7984800" cy="648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baseline="0">
                <a:solidFill>
                  <a:srgbClr val="004A93"/>
                </a:solidFill>
                <a:latin typeface="Lucida Sans"/>
                <a:ea typeface="+mj-ea"/>
                <a:cs typeface="+mj-cs"/>
              </a:defRPr>
            </a:lvl1pPr>
          </a:lstStyle>
          <a:p>
            <a:r>
              <a:rPr lang="de-DE" dirty="0"/>
              <a:t>Holz: Soziales</a:t>
            </a:r>
          </a:p>
        </p:txBody>
      </p:sp>
    </p:spTree>
    <p:extLst>
      <p:ext uri="{BB962C8B-B14F-4D97-AF65-F5344CB8AC3E}">
        <p14:creationId xmlns:p14="http://schemas.microsoft.com/office/powerpoint/2010/main" val="147025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Bildschirmpräsentation (16:9)</PresentationFormat>
  <Paragraphs>64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Lucida Grande</vt:lpstr>
      <vt:lpstr>Lucida Sans</vt:lpstr>
      <vt:lpstr>Syntax</vt:lpstr>
      <vt:lpstr>Wingdings</vt:lpstr>
      <vt:lpstr>Office-Design</vt:lpstr>
      <vt:lpstr>Waldverjüngung unter Druck: Es besteht Handlungsbedarf WaldKongress 3. Sept. 2024   </vt:lpstr>
      <vt:lpstr> Die Branche und ihr Dach</vt:lpstr>
      <vt:lpstr>Dachorganisation Lignum</vt:lpstr>
      <vt:lpstr>Lignum - Trägerverbände</vt:lpstr>
      <vt:lpstr> Holz am Bau</vt:lpstr>
      <vt:lpstr>Nachhaltig Bauen</vt:lpstr>
      <vt:lpstr>PowerPoint-Präsentation</vt:lpstr>
      <vt:lpstr>PowerPoint-Präsentation</vt:lpstr>
      <vt:lpstr>PowerPoint-Präsentation</vt:lpstr>
      <vt:lpstr>Verfügbarkeit sichern </vt:lpstr>
      <vt:lpstr>Politische Vorstösse</vt:lpstr>
      <vt:lpstr>Integrale Wald- und Holzstrategie 2050</vt:lpstr>
      <vt:lpstr>Marketing Schweizer Holz</vt:lpstr>
      <vt:lpstr> Verjüngung dringend nötig</vt:lpstr>
      <vt:lpstr>Schweizer Holz am Tor zur Welt</vt:lpstr>
      <vt:lpstr>Holz-Industrie steigert Einschnitt</vt:lpstr>
      <vt:lpstr>Klimaschäden vorbeugen</vt:lpstr>
      <vt:lpstr>Politik ist gefragt</vt:lpstr>
      <vt:lpstr>Dem Wildverbiss beikommen</vt:lpstr>
      <vt:lpstr>Danke für Ihre Aufmerksamkeit!    www.lignum.ch </vt:lpstr>
    </vt:vector>
  </TitlesOfParts>
  <Company>BN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Lignum Holzwirtschaft Schweiz</dc:title>
  <dc:creator>Daniel Kuster</dc:creator>
  <cp:lastModifiedBy>Gafner Bettina</cp:lastModifiedBy>
  <cp:revision>1058</cp:revision>
  <cp:lastPrinted>2022-01-07T13:24:16Z</cp:lastPrinted>
  <dcterms:created xsi:type="dcterms:W3CDTF">2021-11-16T08:46:09Z</dcterms:created>
  <dcterms:modified xsi:type="dcterms:W3CDTF">2024-08-29T16:07:19Z</dcterms:modified>
</cp:coreProperties>
</file>