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3004800" cy="7315200"/>
  <p:notesSz cx="6858000" cy="9144000"/>
  <p:embeddedFontLst>
    <p:embeddedFont>
      <p:font typeface="Arial Bold" panose="020B0604020202020204" charset="0"/>
      <p:regular r:id="rId18"/>
    </p:embeddedFont>
    <p:embeddedFont>
      <p:font typeface="Arial Italics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6" d="100"/>
          <a:sy n="96" d="100"/>
        </p:scale>
        <p:origin x="86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29.08.2024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12</a:t>
            </a:r>
          </a:p>
          <a:p>
            <a:r>
              <a:rPr lang="en-US"/>
              <a:t> Overview of presentation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14</a:t>
            </a:r>
          </a:p>
          <a:p>
            <a:r>
              <a:rPr lang="en-US"/>
              <a:t> Overview of presentation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" Type="http://schemas.openxmlformats.org/officeDocument/2006/relationships/image" Target="../media/image2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2" Type="http://schemas.openxmlformats.org/officeDocument/2006/relationships/image" Target="../media/image1.jpeg"/><Relationship Id="rId16" Type="http://schemas.openxmlformats.org/officeDocument/2006/relationships/image" Target="../media/image54.png"/><Relationship Id="rId20" Type="http://schemas.openxmlformats.org/officeDocument/2006/relationships/image" Target="../media/image58.sv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2.png"/><Relationship Id="rId7" Type="http://schemas.openxmlformats.org/officeDocument/2006/relationships/image" Target="../media/image7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e.ethz.ch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26" Type="http://schemas.openxmlformats.org/officeDocument/2006/relationships/image" Target="../media/image29.svg"/><Relationship Id="rId3" Type="http://schemas.openxmlformats.org/officeDocument/2006/relationships/image" Target="../media/image2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1.jpeg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24" Type="http://schemas.openxmlformats.org/officeDocument/2006/relationships/image" Target="../media/image27.jpe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svg"/><Relationship Id="rId10" Type="http://schemas.openxmlformats.org/officeDocument/2006/relationships/image" Target="../media/image13.svg"/><Relationship Id="rId19" Type="http://schemas.openxmlformats.org/officeDocument/2006/relationships/image" Target="../media/image22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svg"/><Relationship Id="rId2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fi.ch/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5601" y="0"/>
            <a:ext cx="8867987" cy="1066800"/>
          </a:xfrm>
          <a:custGeom>
            <a:avLst/>
            <a:gdLst/>
            <a:ahLst/>
            <a:cxnLst/>
            <a:rect l="l" t="t" r="r" b="b"/>
            <a:pathLst>
              <a:path w="8867987" h="1066800">
                <a:moveTo>
                  <a:pt x="0" y="0"/>
                </a:moveTo>
                <a:lnTo>
                  <a:pt x="8867987" y="0"/>
                </a:lnTo>
                <a:lnTo>
                  <a:pt x="8867987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7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3" name="Group 3"/>
          <p:cNvGrpSpPr/>
          <p:nvPr/>
        </p:nvGrpSpPr>
        <p:grpSpPr>
          <a:xfrm>
            <a:off x="8722361" y="0"/>
            <a:ext cx="1463040" cy="1068494"/>
            <a:chOff x="0" y="0"/>
            <a:chExt cx="1950720" cy="14246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50720" cy="1424686"/>
            </a:xfrm>
            <a:custGeom>
              <a:avLst/>
              <a:gdLst/>
              <a:ahLst/>
              <a:cxnLst/>
              <a:rect l="l" t="t" r="r" b="b"/>
              <a:pathLst>
                <a:path w="1950720" h="1424686">
                  <a:moveTo>
                    <a:pt x="0" y="0"/>
                  </a:moveTo>
                  <a:lnTo>
                    <a:pt x="1950720" y="0"/>
                  </a:lnTo>
                  <a:lnTo>
                    <a:pt x="1950720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89998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80320" y="0"/>
            <a:ext cx="345440" cy="1068494"/>
            <a:chOff x="0" y="0"/>
            <a:chExt cx="460587" cy="14246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0629" cy="1424686"/>
            </a:xfrm>
            <a:custGeom>
              <a:avLst/>
              <a:gdLst/>
              <a:ahLst/>
              <a:cxnLst/>
              <a:rect l="l" t="t" r="r" b="b"/>
              <a:pathLst>
                <a:path w="460629" h="1424686">
                  <a:moveTo>
                    <a:pt x="0" y="0"/>
                  </a:moveTo>
                  <a:lnTo>
                    <a:pt x="460629" y="0"/>
                  </a:lnTo>
                  <a:lnTo>
                    <a:pt x="460629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89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7" name="Freeform 7" descr="O:\FE\FE_internal\Infrastructure\IT\FE Logo\FE (2004-)\Logo FE PC_300dpi_rund.tif"/>
          <p:cNvSpPr/>
          <p:nvPr/>
        </p:nvSpPr>
        <p:spPr>
          <a:xfrm>
            <a:off x="10505440" y="133774"/>
            <a:ext cx="753534" cy="751840"/>
          </a:xfrm>
          <a:custGeom>
            <a:avLst/>
            <a:gdLst/>
            <a:ahLst/>
            <a:cxnLst/>
            <a:rect l="l" t="t" r="r" b="b"/>
            <a:pathLst>
              <a:path w="753534" h="751840">
                <a:moveTo>
                  <a:pt x="0" y="0"/>
                </a:moveTo>
                <a:lnTo>
                  <a:pt x="753534" y="0"/>
                </a:lnTo>
                <a:lnTo>
                  <a:pt x="753534" y="751840"/>
                </a:lnTo>
                <a:lnTo>
                  <a:pt x="0" y="7518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25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8" name="Freeform 8"/>
          <p:cNvSpPr/>
          <p:nvPr/>
        </p:nvSpPr>
        <p:spPr>
          <a:xfrm>
            <a:off x="1625601" y="0"/>
            <a:ext cx="9760373" cy="1066800"/>
          </a:xfrm>
          <a:custGeom>
            <a:avLst/>
            <a:gdLst/>
            <a:ahLst/>
            <a:cxnLst/>
            <a:rect l="l" t="t" r="r" b="b"/>
            <a:pathLst>
              <a:path w="9760373" h="1066800">
                <a:moveTo>
                  <a:pt x="0" y="0"/>
                </a:moveTo>
                <a:lnTo>
                  <a:pt x="9760373" y="0"/>
                </a:lnTo>
                <a:lnTo>
                  <a:pt x="9760373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27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9" name="Freeform 9" descr="O:\FE\FE_internal\Infrastructure\IT\FE Logo\FE (2004-)\Logo FE PC_300dpi_rund.tif"/>
          <p:cNvSpPr/>
          <p:nvPr/>
        </p:nvSpPr>
        <p:spPr>
          <a:xfrm>
            <a:off x="6035040" y="3723641"/>
            <a:ext cx="924560" cy="924560"/>
          </a:xfrm>
          <a:custGeom>
            <a:avLst/>
            <a:gdLst/>
            <a:ahLst/>
            <a:cxnLst/>
            <a:rect l="l" t="t" r="r" b="b"/>
            <a:pathLst>
              <a:path w="924560" h="924560">
                <a:moveTo>
                  <a:pt x="0" y="0"/>
                </a:moveTo>
                <a:lnTo>
                  <a:pt x="924560" y="0"/>
                </a:lnTo>
                <a:lnTo>
                  <a:pt x="924560" y="924560"/>
                </a:lnTo>
                <a:lnTo>
                  <a:pt x="0" y="9245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0" name="Freeform 10"/>
          <p:cNvSpPr/>
          <p:nvPr/>
        </p:nvSpPr>
        <p:spPr>
          <a:xfrm>
            <a:off x="1816948" y="135467"/>
            <a:ext cx="3225799" cy="814494"/>
          </a:xfrm>
          <a:custGeom>
            <a:avLst/>
            <a:gdLst/>
            <a:ahLst/>
            <a:cxnLst/>
            <a:rect l="l" t="t" r="r" b="b"/>
            <a:pathLst>
              <a:path w="3225799" h="814494">
                <a:moveTo>
                  <a:pt x="0" y="0"/>
                </a:moveTo>
                <a:lnTo>
                  <a:pt x="3225800" y="0"/>
                </a:lnTo>
                <a:lnTo>
                  <a:pt x="3225800" y="814494"/>
                </a:lnTo>
                <a:lnTo>
                  <a:pt x="0" y="8144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5086" b="-5086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1" name="TextBox 11"/>
          <p:cNvSpPr txBox="1"/>
          <p:nvPr/>
        </p:nvSpPr>
        <p:spPr>
          <a:xfrm>
            <a:off x="2508638" y="1196278"/>
            <a:ext cx="7966323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08"/>
              </a:lnSpc>
            </a:pPr>
            <a:r>
              <a:rPr lang="en-US" sz="3840">
                <a:solidFill>
                  <a:srgbClr val="265938"/>
                </a:solidFill>
                <a:latin typeface="Arial Bold"/>
                <a:ea typeface="Arial Bold"/>
                <a:cs typeface="Arial Bold"/>
                <a:sym typeface="Arial Bold"/>
              </a:rPr>
              <a:t>Waldverjüngung:</a:t>
            </a:r>
          </a:p>
          <a:p>
            <a:pPr algn="ctr">
              <a:lnSpc>
                <a:spcPts val="4608"/>
              </a:lnSpc>
            </a:pPr>
            <a:r>
              <a:rPr lang="en-US" sz="3840">
                <a:solidFill>
                  <a:srgbClr val="265938"/>
                </a:solidFill>
                <a:latin typeface="Arial Bold"/>
                <a:ea typeface="Arial Bold"/>
                <a:cs typeface="Arial Bold"/>
                <a:sym typeface="Arial Bold"/>
              </a:rPr>
              <a:t>Stand der Forschung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17040" y="4820896"/>
            <a:ext cx="9570720" cy="1580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</a:pPr>
            <a:endParaRPr/>
          </a:p>
          <a:p>
            <a:pPr algn="ctr">
              <a:lnSpc>
                <a:spcPts val="3071"/>
              </a:lnSpc>
            </a:pPr>
            <a:r>
              <a:rPr lang="en-US" sz="25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Prof. Dr. Harald Bugmann</a:t>
            </a:r>
          </a:p>
          <a:p>
            <a:pPr algn="ctr">
              <a:lnSpc>
                <a:spcPts val="3071"/>
              </a:lnSpc>
            </a:pPr>
            <a:endParaRPr lang="en-US" sz="255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3071"/>
              </a:lnSpc>
            </a:pPr>
            <a:r>
              <a:rPr lang="en-US" sz="2559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Waldökologie, ETH Zürich, 8092 Zürich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5601" y="0"/>
            <a:ext cx="8867987" cy="1066800"/>
          </a:xfrm>
          <a:custGeom>
            <a:avLst/>
            <a:gdLst/>
            <a:ahLst/>
            <a:cxnLst/>
            <a:rect l="l" t="t" r="r" b="b"/>
            <a:pathLst>
              <a:path w="8867987" h="1066800">
                <a:moveTo>
                  <a:pt x="0" y="0"/>
                </a:moveTo>
                <a:lnTo>
                  <a:pt x="8867987" y="0"/>
                </a:lnTo>
                <a:lnTo>
                  <a:pt x="8867987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 r="-7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3" name="Group 3"/>
          <p:cNvGrpSpPr/>
          <p:nvPr/>
        </p:nvGrpSpPr>
        <p:grpSpPr>
          <a:xfrm>
            <a:off x="8722361" y="0"/>
            <a:ext cx="1463040" cy="1068494"/>
            <a:chOff x="0" y="0"/>
            <a:chExt cx="1950720" cy="14246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50720" cy="1424686"/>
            </a:xfrm>
            <a:custGeom>
              <a:avLst/>
              <a:gdLst/>
              <a:ahLst/>
              <a:cxnLst/>
              <a:rect l="l" t="t" r="r" b="b"/>
              <a:pathLst>
                <a:path w="1950720" h="1424686">
                  <a:moveTo>
                    <a:pt x="0" y="0"/>
                  </a:moveTo>
                  <a:lnTo>
                    <a:pt x="1950720" y="0"/>
                  </a:lnTo>
                  <a:lnTo>
                    <a:pt x="1950720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89998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80320" y="0"/>
            <a:ext cx="345440" cy="1068494"/>
            <a:chOff x="0" y="0"/>
            <a:chExt cx="460587" cy="14246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0629" cy="1424686"/>
            </a:xfrm>
            <a:custGeom>
              <a:avLst/>
              <a:gdLst/>
              <a:ahLst/>
              <a:cxnLst/>
              <a:rect l="l" t="t" r="r" b="b"/>
              <a:pathLst>
                <a:path w="460629" h="1424686">
                  <a:moveTo>
                    <a:pt x="0" y="0"/>
                  </a:moveTo>
                  <a:lnTo>
                    <a:pt x="460629" y="0"/>
                  </a:lnTo>
                  <a:lnTo>
                    <a:pt x="460629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89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7" name="Freeform 7" descr="O:\FE\FE_internal\Infrastructure\IT\FE Logo\FE (2004-)\Logo FE PC_300dpi_rund.tif"/>
          <p:cNvSpPr/>
          <p:nvPr/>
        </p:nvSpPr>
        <p:spPr>
          <a:xfrm>
            <a:off x="10505440" y="133774"/>
            <a:ext cx="753534" cy="751840"/>
          </a:xfrm>
          <a:custGeom>
            <a:avLst/>
            <a:gdLst/>
            <a:ahLst/>
            <a:cxnLst/>
            <a:rect l="l" t="t" r="r" b="b"/>
            <a:pathLst>
              <a:path w="753534" h="751840">
                <a:moveTo>
                  <a:pt x="0" y="0"/>
                </a:moveTo>
                <a:lnTo>
                  <a:pt x="753534" y="0"/>
                </a:lnTo>
                <a:lnTo>
                  <a:pt x="753534" y="751840"/>
                </a:lnTo>
                <a:lnTo>
                  <a:pt x="0" y="7518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25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8" name="TextBox 8"/>
          <p:cNvSpPr txBox="1"/>
          <p:nvPr/>
        </p:nvSpPr>
        <p:spPr>
          <a:xfrm>
            <a:off x="2353734" y="232411"/>
            <a:ext cx="7936749" cy="451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3"/>
              </a:lnSpc>
            </a:pPr>
            <a:r>
              <a:rPr lang="en-US" sz="2986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Konsequenzen eines hohen Wildeinflusses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42160" y="1193553"/>
            <a:ext cx="9042400" cy="5813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4546" lvl="1" indent="-137273">
              <a:lnSpc>
                <a:spcPts val="2560"/>
              </a:lnSpc>
              <a:buFont typeface="Arial"/>
              <a:buChar char="•"/>
            </a:pP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Baumarten-Diversität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↓ (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Entmischung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274546" lvl="1" indent="-137273">
              <a:lnSpc>
                <a:spcPts val="2560"/>
              </a:lnSpc>
              <a:buFont typeface="Arial"/>
              <a:buChar char="•"/>
            </a:pP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Veränderung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der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Gefässpflanzen-Diversität</a:t>
            </a: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ts val="2559"/>
              </a:lnSpc>
            </a:pP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ts val="2559"/>
              </a:lnSpc>
            </a:pP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  <a:buFont typeface="Arial"/>
              <a:buChar char="•"/>
            </a:pP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Verjüngungszeitraum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↑</a:t>
            </a:r>
          </a:p>
          <a:p>
            <a:pPr marL="274546" lvl="1" indent="-137273">
              <a:lnSpc>
                <a:spcPts val="2560"/>
              </a:lnSpc>
              <a:buFont typeface="Arial"/>
              <a:buChar char="•"/>
            </a:pP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Holzqualität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↓,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Bruchschäden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↑</a:t>
            </a:r>
          </a:p>
          <a:p>
            <a:pPr marL="274546" lvl="1" indent="-137273">
              <a:lnSpc>
                <a:spcPts val="2560"/>
              </a:lnSpc>
              <a:buFont typeface="Arial"/>
              <a:buChar char="•"/>
            </a:pP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Resilienz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bei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Störungen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↓ (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spärliche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fehlende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Vorverjüngung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137273" lvl="1" indent="-68636">
              <a:lnSpc>
                <a:spcPts val="1280"/>
              </a:lnSpc>
            </a:pP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Bei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sehr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hohem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Wildeinfluss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Waldentwicklung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der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Sackgasse</a:t>
            </a: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Ungenügende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fehlende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Verjüngung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Vernichtung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von Kapital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Wald</a:t>
            </a:r>
          </a:p>
        </p:txBody>
      </p:sp>
      <p:sp>
        <p:nvSpPr>
          <p:cNvPr id="10" name="Freeform 10"/>
          <p:cNvSpPr/>
          <p:nvPr/>
        </p:nvSpPr>
        <p:spPr>
          <a:xfrm>
            <a:off x="1961679" y="1990499"/>
            <a:ext cx="4504188" cy="3002791"/>
          </a:xfrm>
          <a:custGeom>
            <a:avLst/>
            <a:gdLst/>
            <a:ahLst/>
            <a:cxnLst/>
            <a:rect l="l" t="t" r="r" b="b"/>
            <a:pathLst>
              <a:path w="4504188" h="3002791">
                <a:moveTo>
                  <a:pt x="0" y="0"/>
                </a:moveTo>
                <a:lnTo>
                  <a:pt x="4504188" y="0"/>
                </a:lnTo>
                <a:lnTo>
                  <a:pt x="4504188" y="3002792"/>
                </a:lnTo>
                <a:lnTo>
                  <a:pt x="0" y="30027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4" b="-24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11" name="Group 11"/>
          <p:cNvGrpSpPr/>
          <p:nvPr/>
        </p:nvGrpSpPr>
        <p:grpSpPr>
          <a:xfrm>
            <a:off x="1950721" y="4566507"/>
            <a:ext cx="3861257" cy="435271"/>
            <a:chOff x="0" y="0"/>
            <a:chExt cx="5148342" cy="58036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148326" cy="580403"/>
            </a:xfrm>
            <a:custGeom>
              <a:avLst/>
              <a:gdLst/>
              <a:ahLst/>
              <a:cxnLst/>
              <a:rect l="l" t="t" r="r" b="b"/>
              <a:pathLst>
                <a:path w="5148326" h="580403">
                  <a:moveTo>
                    <a:pt x="0" y="0"/>
                  </a:moveTo>
                  <a:lnTo>
                    <a:pt x="5148326" y="0"/>
                  </a:lnTo>
                  <a:lnTo>
                    <a:pt x="5148326" y="580403"/>
                  </a:lnTo>
                  <a:lnTo>
                    <a:pt x="0" y="580403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5148342" cy="608937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>
                <a:lnSpc>
                  <a:spcPts val="1280"/>
                </a:lnSpc>
              </a:pPr>
              <a:r>
                <a:rPr lang="en-US" sz="1066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Abgefressene Bodenvegetation (</a:t>
              </a:r>
              <a:r>
                <a:rPr lang="en-US" sz="1066">
                  <a:solidFill>
                    <a:srgbClr val="FFFFFF"/>
                  </a:solidFill>
                  <a:latin typeface="Arial Italics"/>
                  <a:ea typeface="Arial Italics"/>
                  <a:cs typeface="Arial Italics"/>
                  <a:sym typeface="Arial Italics"/>
                </a:rPr>
                <a:t>Vaccinium</a:t>
              </a:r>
              <a:r>
                <a:rPr lang="en-US" sz="1066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1066">
                  <a:solidFill>
                    <a:srgbClr val="FFFFFF"/>
                  </a:solidFill>
                  <a:latin typeface="Arial Italics"/>
                  <a:ea typeface="Arial Italics"/>
                  <a:cs typeface="Arial Italics"/>
                  <a:sym typeface="Arial Italics"/>
                </a:rPr>
                <a:t>Rhododendron</a:t>
              </a:r>
              <a:r>
                <a:rPr lang="en-US" sz="1066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) abseits der Wege im Aletschwald (L. Speigel, 2022)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1054195" y="7038382"/>
            <a:ext cx="278849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15" name="Freeform 15" descr="A forest with trees and flowers  Description automatically generated with medium confidence"/>
          <p:cNvSpPr/>
          <p:nvPr/>
        </p:nvSpPr>
        <p:spPr>
          <a:xfrm>
            <a:off x="6787335" y="1990499"/>
            <a:ext cx="4230212" cy="3006791"/>
          </a:xfrm>
          <a:custGeom>
            <a:avLst/>
            <a:gdLst/>
            <a:ahLst/>
            <a:cxnLst/>
            <a:rect l="l" t="t" r="r" b="b"/>
            <a:pathLst>
              <a:path w="4230212" h="3006791">
                <a:moveTo>
                  <a:pt x="0" y="0"/>
                </a:moveTo>
                <a:lnTo>
                  <a:pt x="4230213" y="0"/>
                </a:lnTo>
                <a:lnTo>
                  <a:pt x="4230213" y="3006792"/>
                </a:lnTo>
                <a:lnTo>
                  <a:pt x="0" y="30067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13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16" name="Group 16"/>
          <p:cNvGrpSpPr/>
          <p:nvPr/>
        </p:nvGrpSpPr>
        <p:grpSpPr>
          <a:xfrm>
            <a:off x="6787336" y="4572666"/>
            <a:ext cx="3861257" cy="426784"/>
            <a:chOff x="0" y="0"/>
            <a:chExt cx="5148342" cy="5690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148326" cy="569087"/>
            </a:xfrm>
            <a:custGeom>
              <a:avLst/>
              <a:gdLst/>
              <a:ahLst/>
              <a:cxnLst/>
              <a:rect l="l" t="t" r="r" b="b"/>
              <a:pathLst>
                <a:path w="5148326" h="569087">
                  <a:moveTo>
                    <a:pt x="0" y="0"/>
                  </a:moveTo>
                  <a:lnTo>
                    <a:pt x="5148326" y="0"/>
                  </a:lnTo>
                  <a:lnTo>
                    <a:pt x="5148326" y="569087"/>
                  </a:lnTo>
                  <a:lnTo>
                    <a:pt x="0" y="569087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5148342" cy="59762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>
                <a:lnSpc>
                  <a:spcPts val="1280"/>
                </a:lnSpc>
              </a:pPr>
              <a:r>
                <a:rPr lang="en-US" sz="1066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Wildzaun in Scheid, Domleschg, ca. 1 Jahr nach der Erstellung (K. Ziegler, 2020)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5601" y="0"/>
            <a:ext cx="8867987" cy="1066800"/>
          </a:xfrm>
          <a:custGeom>
            <a:avLst/>
            <a:gdLst/>
            <a:ahLst/>
            <a:cxnLst/>
            <a:rect l="l" t="t" r="r" b="b"/>
            <a:pathLst>
              <a:path w="8867987" h="1066800">
                <a:moveTo>
                  <a:pt x="0" y="0"/>
                </a:moveTo>
                <a:lnTo>
                  <a:pt x="8867987" y="0"/>
                </a:lnTo>
                <a:lnTo>
                  <a:pt x="8867987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 r="-7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3" name="Group 3"/>
          <p:cNvGrpSpPr/>
          <p:nvPr/>
        </p:nvGrpSpPr>
        <p:grpSpPr>
          <a:xfrm>
            <a:off x="8722361" y="0"/>
            <a:ext cx="1463040" cy="1068494"/>
            <a:chOff x="0" y="0"/>
            <a:chExt cx="1950720" cy="14246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50720" cy="1424686"/>
            </a:xfrm>
            <a:custGeom>
              <a:avLst/>
              <a:gdLst/>
              <a:ahLst/>
              <a:cxnLst/>
              <a:rect l="l" t="t" r="r" b="b"/>
              <a:pathLst>
                <a:path w="1950720" h="1424686">
                  <a:moveTo>
                    <a:pt x="0" y="0"/>
                  </a:moveTo>
                  <a:lnTo>
                    <a:pt x="1950720" y="0"/>
                  </a:lnTo>
                  <a:lnTo>
                    <a:pt x="1950720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89998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80320" y="0"/>
            <a:ext cx="345440" cy="1068494"/>
            <a:chOff x="0" y="0"/>
            <a:chExt cx="460587" cy="14246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0629" cy="1424686"/>
            </a:xfrm>
            <a:custGeom>
              <a:avLst/>
              <a:gdLst/>
              <a:ahLst/>
              <a:cxnLst/>
              <a:rect l="l" t="t" r="r" b="b"/>
              <a:pathLst>
                <a:path w="460629" h="1424686">
                  <a:moveTo>
                    <a:pt x="0" y="0"/>
                  </a:moveTo>
                  <a:lnTo>
                    <a:pt x="460629" y="0"/>
                  </a:lnTo>
                  <a:lnTo>
                    <a:pt x="460629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89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7" name="Freeform 7" descr="O:\FE\FE_internal\Infrastructure\IT\FE Logo\FE (2004-)\Logo FE PC_300dpi_rund.tif"/>
          <p:cNvSpPr/>
          <p:nvPr/>
        </p:nvSpPr>
        <p:spPr>
          <a:xfrm>
            <a:off x="10505440" y="133774"/>
            <a:ext cx="753534" cy="751840"/>
          </a:xfrm>
          <a:custGeom>
            <a:avLst/>
            <a:gdLst/>
            <a:ahLst/>
            <a:cxnLst/>
            <a:rect l="l" t="t" r="r" b="b"/>
            <a:pathLst>
              <a:path w="753534" h="751840">
                <a:moveTo>
                  <a:pt x="0" y="0"/>
                </a:moveTo>
                <a:lnTo>
                  <a:pt x="753534" y="0"/>
                </a:lnTo>
                <a:lnTo>
                  <a:pt x="753534" y="751840"/>
                </a:lnTo>
                <a:lnTo>
                  <a:pt x="0" y="7518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25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8" name="TextBox 8"/>
          <p:cNvSpPr txBox="1"/>
          <p:nvPr/>
        </p:nvSpPr>
        <p:spPr>
          <a:xfrm>
            <a:off x="2353733" y="232411"/>
            <a:ext cx="6969760" cy="451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3"/>
              </a:lnSpc>
            </a:pPr>
            <a:r>
              <a:rPr lang="en-US" sz="2986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Wie sieht die Situation heute aus?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054195" y="7038382"/>
            <a:ext cx="278849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</a:p>
        </p:txBody>
      </p:sp>
      <p:sp>
        <p:nvSpPr>
          <p:cNvPr id="10" name="Freeform 10"/>
          <p:cNvSpPr/>
          <p:nvPr/>
        </p:nvSpPr>
        <p:spPr>
          <a:xfrm>
            <a:off x="2228876" y="3473529"/>
            <a:ext cx="1777741" cy="533612"/>
          </a:xfrm>
          <a:custGeom>
            <a:avLst/>
            <a:gdLst/>
            <a:ahLst/>
            <a:cxnLst/>
            <a:rect l="l" t="t" r="r" b="b"/>
            <a:pathLst>
              <a:path w="1777741" h="533612">
                <a:moveTo>
                  <a:pt x="0" y="0"/>
                </a:moveTo>
                <a:lnTo>
                  <a:pt x="1777740" y="0"/>
                </a:lnTo>
                <a:lnTo>
                  <a:pt x="1777740" y="533611"/>
                </a:lnTo>
                <a:lnTo>
                  <a:pt x="0" y="5336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1" r="-111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1" name="Freeform 11"/>
          <p:cNvSpPr/>
          <p:nvPr/>
        </p:nvSpPr>
        <p:spPr>
          <a:xfrm>
            <a:off x="2254974" y="4136676"/>
            <a:ext cx="510410" cy="201071"/>
          </a:xfrm>
          <a:custGeom>
            <a:avLst/>
            <a:gdLst/>
            <a:ahLst/>
            <a:cxnLst/>
            <a:rect l="l" t="t" r="r" b="b"/>
            <a:pathLst>
              <a:path w="510410" h="201071">
                <a:moveTo>
                  <a:pt x="0" y="0"/>
                </a:moveTo>
                <a:lnTo>
                  <a:pt x="510409" y="0"/>
                </a:lnTo>
                <a:lnTo>
                  <a:pt x="510409" y="201071"/>
                </a:lnTo>
                <a:lnTo>
                  <a:pt x="0" y="2010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033" r="-1033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2" name="Freeform 12"/>
          <p:cNvSpPr/>
          <p:nvPr/>
        </p:nvSpPr>
        <p:spPr>
          <a:xfrm>
            <a:off x="2249176" y="4471151"/>
            <a:ext cx="217503" cy="252304"/>
          </a:xfrm>
          <a:custGeom>
            <a:avLst/>
            <a:gdLst/>
            <a:ahLst/>
            <a:cxnLst/>
            <a:rect l="l" t="t" r="r" b="b"/>
            <a:pathLst>
              <a:path w="217503" h="252304">
                <a:moveTo>
                  <a:pt x="0" y="0"/>
                </a:moveTo>
                <a:lnTo>
                  <a:pt x="217504" y="0"/>
                </a:lnTo>
                <a:lnTo>
                  <a:pt x="217504" y="252304"/>
                </a:lnTo>
                <a:lnTo>
                  <a:pt x="0" y="2523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287" b="-287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13" name="Group 13"/>
          <p:cNvGrpSpPr/>
          <p:nvPr/>
        </p:nvGrpSpPr>
        <p:grpSpPr>
          <a:xfrm>
            <a:off x="2513081" y="4471152"/>
            <a:ext cx="72502" cy="198169"/>
            <a:chOff x="0" y="0"/>
            <a:chExt cx="96669" cy="26422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6647" cy="262890"/>
            </a:xfrm>
            <a:custGeom>
              <a:avLst/>
              <a:gdLst/>
              <a:ahLst/>
              <a:cxnLst/>
              <a:rect l="l" t="t" r="r" b="b"/>
              <a:pathLst>
                <a:path w="96647" h="262890">
                  <a:moveTo>
                    <a:pt x="96647" y="262890"/>
                  </a:moveTo>
                  <a:lnTo>
                    <a:pt x="65786" y="262890"/>
                  </a:lnTo>
                  <a:lnTo>
                    <a:pt x="65786" y="58039"/>
                  </a:lnTo>
                  <a:lnTo>
                    <a:pt x="58039" y="65786"/>
                  </a:lnTo>
                  <a:lnTo>
                    <a:pt x="46482" y="73533"/>
                  </a:lnTo>
                  <a:lnTo>
                    <a:pt x="34925" y="77343"/>
                  </a:lnTo>
                  <a:lnTo>
                    <a:pt x="11557" y="92837"/>
                  </a:lnTo>
                  <a:lnTo>
                    <a:pt x="0" y="96647"/>
                  </a:lnTo>
                  <a:lnTo>
                    <a:pt x="0" y="65786"/>
                  </a:lnTo>
                  <a:lnTo>
                    <a:pt x="19304" y="54229"/>
                  </a:lnTo>
                  <a:lnTo>
                    <a:pt x="34798" y="46482"/>
                  </a:lnTo>
                  <a:lnTo>
                    <a:pt x="46355" y="34925"/>
                  </a:lnTo>
                  <a:lnTo>
                    <a:pt x="61849" y="23368"/>
                  </a:lnTo>
                  <a:lnTo>
                    <a:pt x="77343" y="0"/>
                  </a:lnTo>
                  <a:lnTo>
                    <a:pt x="96647" y="0"/>
                  </a:lnTo>
                  <a:lnTo>
                    <a:pt x="96647" y="262890"/>
                  </a:lnTo>
                  <a:close/>
                </a:path>
              </a:pathLst>
            </a:custGeom>
            <a:solidFill>
              <a:srgbClr val="702FA0"/>
            </a:soli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15" name="Freeform 15"/>
          <p:cNvSpPr/>
          <p:nvPr/>
        </p:nvSpPr>
        <p:spPr>
          <a:xfrm>
            <a:off x="2646484" y="4471150"/>
            <a:ext cx="904821" cy="252304"/>
          </a:xfrm>
          <a:custGeom>
            <a:avLst/>
            <a:gdLst/>
            <a:ahLst/>
            <a:cxnLst/>
            <a:rect l="l" t="t" r="r" b="b"/>
            <a:pathLst>
              <a:path w="904821" h="252304">
                <a:moveTo>
                  <a:pt x="0" y="0"/>
                </a:moveTo>
                <a:lnTo>
                  <a:pt x="904820" y="0"/>
                </a:lnTo>
                <a:lnTo>
                  <a:pt x="904820" y="252303"/>
                </a:lnTo>
                <a:lnTo>
                  <a:pt x="0" y="2523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714" b="-714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6" name="Freeform 16"/>
          <p:cNvSpPr/>
          <p:nvPr/>
        </p:nvSpPr>
        <p:spPr>
          <a:xfrm>
            <a:off x="3507802" y="1486984"/>
            <a:ext cx="7548872" cy="4782207"/>
          </a:xfrm>
          <a:custGeom>
            <a:avLst/>
            <a:gdLst/>
            <a:ahLst/>
            <a:cxnLst/>
            <a:rect l="l" t="t" r="r" b="b"/>
            <a:pathLst>
              <a:path w="7548872" h="4782207">
                <a:moveTo>
                  <a:pt x="0" y="0"/>
                </a:moveTo>
                <a:lnTo>
                  <a:pt x="7548872" y="0"/>
                </a:lnTo>
                <a:lnTo>
                  <a:pt x="7548872" y="4782207"/>
                </a:lnTo>
                <a:lnTo>
                  <a:pt x="0" y="478220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76" r="-76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7" name="Freeform 17"/>
          <p:cNvSpPr/>
          <p:nvPr/>
        </p:nvSpPr>
        <p:spPr>
          <a:xfrm>
            <a:off x="5430549" y="2693412"/>
            <a:ext cx="316107" cy="217505"/>
          </a:xfrm>
          <a:custGeom>
            <a:avLst/>
            <a:gdLst/>
            <a:ahLst/>
            <a:cxnLst/>
            <a:rect l="l" t="t" r="r" b="b"/>
            <a:pathLst>
              <a:path w="316107" h="217505">
                <a:moveTo>
                  <a:pt x="0" y="0"/>
                </a:moveTo>
                <a:lnTo>
                  <a:pt x="316107" y="0"/>
                </a:lnTo>
                <a:lnTo>
                  <a:pt x="316107" y="217505"/>
                </a:lnTo>
                <a:lnTo>
                  <a:pt x="0" y="21750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72" r="-172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18" name="Group 18"/>
          <p:cNvGrpSpPr/>
          <p:nvPr/>
        </p:nvGrpSpPr>
        <p:grpSpPr>
          <a:xfrm>
            <a:off x="6518073" y="2446904"/>
            <a:ext cx="82169" cy="217505"/>
            <a:chOff x="0" y="0"/>
            <a:chExt cx="109558" cy="29000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8331" cy="290068"/>
            </a:xfrm>
            <a:custGeom>
              <a:avLst/>
              <a:gdLst/>
              <a:ahLst/>
              <a:cxnLst/>
              <a:rect l="l" t="t" r="r" b="b"/>
              <a:pathLst>
                <a:path w="108331" h="290068">
                  <a:moveTo>
                    <a:pt x="108331" y="290068"/>
                  </a:moveTo>
                  <a:lnTo>
                    <a:pt x="73406" y="290068"/>
                  </a:lnTo>
                  <a:lnTo>
                    <a:pt x="73406" y="65786"/>
                  </a:lnTo>
                  <a:lnTo>
                    <a:pt x="65659" y="73533"/>
                  </a:lnTo>
                  <a:lnTo>
                    <a:pt x="54102" y="81280"/>
                  </a:lnTo>
                  <a:lnTo>
                    <a:pt x="38608" y="88900"/>
                  </a:lnTo>
                  <a:lnTo>
                    <a:pt x="27051" y="96647"/>
                  </a:lnTo>
                  <a:lnTo>
                    <a:pt x="11557" y="104394"/>
                  </a:lnTo>
                  <a:lnTo>
                    <a:pt x="0" y="108204"/>
                  </a:lnTo>
                  <a:lnTo>
                    <a:pt x="0" y="73406"/>
                  </a:lnTo>
                  <a:lnTo>
                    <a:pt x="23241" y="65659"/>
                  </a:lnTo>
                  <a:lnTo>
                    <a:pt x="38735" y="54102"/>
                  </a:lnTo>
                  <a:lnTo>
                    <a:pt x="54102" y="38608"/>
                  </a:lnTo>
                  <a:lnTo>
                    <a:pt x="69596" y="27051"/>
                  </a:lnTo>
                  <a:lnTo>
                    <a:pt x="81153" y="15494"/>
                  </a:lnTo>
                  <a:lnTo>
                    <a:pt x="85090" y="0"/>
                  </a:lnTo>
                  <a:lnTo>
                    <a:pt x="108331" y="0"/>
                  </a:lnTo>
                  <a:lnTo>
                    <a:pt x="108331" y="290068"/>
                  </a:lnTo>
                  <a:close/>
                </a:path>
              </a:pathLst>
            </a:custGeom>
            <a:gradFill rotWithShape="1">
              <a:gsLst>
                <a:gs pos="0">
                  <a:srgbClr val="FF5757">
                    <a:alpha val="100000"/>
                  </a:srgbClr>
                </a:gs>
                <a:gs pos="100000">
                  <a:srgbClr val="8C52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20" name="Freeform 20"/>
          <p:cNvSpPr/>
          <p:nvPr/>
        </p:nvSpPr>
        <p:spPr>
          <a:xfrm>
            <a:off x="6668877" y="2487507"/>
            <a:ext cx="142101" cy="142101"/>
          </a:xfrm>
          <a:custGeom>
            <a:avLst/>
            <a:gdLst/>
            <a:ahLst/>
            <a:cxnLst/>
            <a:rect l="l" t="t" r="r" b="b"/>
            <a:pathLst>
              <a:path w="142101" h="142101">
                <a:moveTo>
                  <a:pt x="0" y="0"/>
                </a:moveTo>
                <a:lnTo>
                  <a:pt x="142101" y="0"/>
                </a:lnTo>
                <a:lnTo>
                  <a:pt x="142101" y="142102"/>
                </a:lnTo>
                <a:lnTo>
                  <a:pt x="0" y="14210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21" name="Group 21"/>
          <p:cNvGrpSpPr/>
          <p:nvPr/>
        </p:nvGrpSpPr>
        <p:grpSpPr>
          <a:xfrm>
            <a:off x="4601130" y="4317449"/>
            <a:ext cx="82169" cy="217505"/>
            <a:chOff x="0" y="0"/>
            <a:chExt cx="109558" cy="29000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8331" cy="290068"/>
            </a:xfrm>
            <a:custGeom>
              <a:avLst/>
              <a:gdLst/>
              <a:ahLst/>
              <a:cxnLst/>
              <a:rect l="l" t="t" r="r" b="b"/>
              <a:pathLst>
                <a:path w="108331" h="290068">
                  <a:moveTo>
                    <a:pt x="108331" y="290068"/>
                  </a:moveTo>
                  <a:lnTo>
                    <a:pt x="73406" y="290068"/>
                  </a:lnTo>
                  <a:lnTo>
                    <a:pt x="73406" y="61849"/>
                  </a:lnTo>
                  <a:lnTo>
                    <a:pt x="65659" y="69596"/>
                  </a:lnTo>
                  <a:lnTo>
                    <a:pt x="54102" y="77343"/>
                  </a:lnTo>
                  <a:lnTo>
                    <a:pt x="38608" y="85090"/>
                  </a:lnTo>
                  <a:lnTo>
                    <a:pt x="27051" y="96647"/>
                  </a:lnTo>
                  <a:lnTo>
                    <a:pt x="11557" y="100457"/>
                  </a:lnTo>
                  <a:lnTo>
                    <a:pt x="0" y="104267"/>
                  </a:lnTo>
                  <a:lnTo>
                    <a:pt x="0" y="69596"/>
                  </a:lnTo>
                  <a:lnTo>
                    <a:pt x="23241" y="61849"/>
                  </a:lnTo>
                  <a:lnTo>
                    <a:pt x="54102" y="38608"/>
                  </a:lnTo>
                  <a:lnTo>
                    <a:pt x="81153" y="11557"/>
                  </a:lnTo>
                  <a:lnTo>
                    <a:pt x="85090" y="0"/>
                  </a:lnTo>
                  <a:lnTo>
                    <a:pt x="108331" y="0"/>
                  </a:lnTo>
                  <a:lnTo>
                    <a:pt x="108331" y="290068"/>
                  </a:lnTo>
                  <a:close/>
                </a:path>
              </a:pathLst>
            </a:custGeom>
            <a:gradFill rotWithShape="1">
              <a:gsLst>
                <a:gs pos="0">
                  <a:srgbClr val="FF5757">
                    <a:alpha val="100000"/>
                  </a:srgbClr>
                </a:gs>
                <a:gs pos="100000">
                  <a:srgbClr val="8C52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23" name="Freeform 23"/>
          <p:cNvSpPr/>
          <p:nvPr/>
        </p:nvSpPr>
        <p:spPr>
          <a:xfrm>
            <a:off x="4751931" y="4358048"/>
            <a:ext cx="142101" cy="142101"/>
          </a:xfrm>
          <a:custGeom>
            <a:avLst/>
            <a:gdLst/>
            <a:ahLst/>
            <a:cxnLst/>
            <a:rect l="l" t="t" r="r" b="b"/>
            <a:pathLst>
              <a:path w="142101" h="142101">
                <a:moveTo>
                  <a:pt x="0" y="0"/>
                </a:moveTo>
                <a:lnTo>
                  <a:pt x="142102" y="0"/>
                </a:lnTo>
                <a:lnTo>
                  <a:pt x="142102" y="142101"/>
                </a:lnTo>
                <a:lnTo>
                  <a:pt x="0" y="14210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3333" r="-3333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24" name="Group 24"/>
          <p:cNvGrpSpPr/>
          <p:nvPr/>
        </p:nvGrpSpPr>
        <p:grpSpPr>
          <a:xfrm>
            <a:off x="6100462" y="3087819"/>
            <a:ext cx="82169" cy="217505"/>
            <a:chOff x="0" y="0"/>
            <a:chExt cx="109558" cy="29000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08331" cy="290068"/>
            </a:xfrm>
            <a:custGeom>
              <a:avLst/>
              <a:gdLst/>
              <a:ahLst/>
              <a:cxnLst/>
              <a:rect l="l" t="t" r="r" b="b"/>
              <a:pathLst>
                <a:path w="108331" h="290068">
                  <a:moveTo>
                    <a:pt x="108331" y="290068"/>
                  </a:moveTo>
                  <a:lnTo>
                    <a:pt x="73406" y="290068"/>
                  </a:lnTo>
                  <a:lnTo>
                    <a:pt x="73406" y="65786"/>
                  </a:lnTo>
                  <a:lnTo>
                    <a:pt x="65659" y="73533"/>
                  </a:lnTo>
                  <a:lnTo>
                    <a:pt x="54102" y="81280"/>
                  </a:lnTo>
                  <a:lnTo>
                    <a:pt x="38608" y="88900"/>
                  </a:lnTo>
                  <a:lnTo>
                    <a:pt x="27051" y="96647"/>
                  </a:lnTo>
                  <a:lnTo>
                    <a:pt x="11557" y="104394"/>
                  </a:lnTo>
                  <a:lnTo>
                    <a:pt x="0" y="108204"/>
                  </a:lnTo>
                  <a:lnTo>
                    <a:pt x="0" y="73406"/>
                  </a:lnTo>
                  <a:lnTo>
                    <a:pt x="23241" y="61849"/>
                  </a:lnTo>
                  <a:lnTo>
                    <a:pt x="69596" y="27051"/>
                  </a:lnTo>
                  <a:lnTo>
                    <a:pt x="81153" y="11557"/>
                  </a:lnTo>
                  <a:lnTo>
                    <a:pt x="88900" y="0"/>
                  </a:lnTo>
                  <a:lnTo>
                    <a:pt x="108331" y="0"/>
                  </a:lnTo>
                  <a:lnTo>
                    <a:pt x="108331" y="290068"/>
                  </a:lnTo>
                  <a:close/>
                </a:path>
              </a:pathLst>
            </a:custGeom>
            <a:gradFill rotWithShape="1">
              <a:gsLst>
                <a:gs pos="0">
                  <a:srgbClr val="FF5757">
                    <a:alpha val="100000"/>
                  </a:srgbClr>
                </a:gs>
                <a:gs pos="100000">
                  <a:srgbClr val="8C52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26" name="Freeform 26"/>
          <p:cNvSpPr/>
          <p:nvPr/>
        </p:nvSpPr>
        <p:spPr>
          <a:xfrm>
            <a:off x="6254168" y="3128420"/>
            <a:ext cx="142101" cy="142101"/>
          </a:xfrm>
          <a:custGeom>
            <a:avLst/>
            <a:gdLst/>
            <a:ahLst/>
            <a:cxnLst/>
            <a:rect l="l" t="t" r="r" b="b"/>
            <a:pathLst>
              <a:path w="142101" h="142101">
                <a:moveTo>
                  <a:pt x="0" y="0"/>
                </a:moveTo>
                <a:lnTo>
                  <a:pt x="142101" y="0"/>
                </a:lnTo>
                <a:lnTo>
                  <a:pt x="142101" y="142101"/>
                </a:lnTo>
                <a:lnTo>
                  <a:pt x="0" y="14210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3333" b="-3333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27" name="Group 27"/>
          <p:cNvGrpSpPr/>
          <p:nvPr/>
        </p:nvGrpSpPr>
        <p:grpSpPr>
          <a:xfrm>
            <a:off x="8081207" y="2052497"/>
            <a:ext cx="82169" cy="217505"/>
            <a:chOff x="0" y="0"/>
            <a:chExt cx="109558" cy="29000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08331" cy="290068"/>
            </a:xfrm>
            <a:custGeom>
              <a:avLst/>
              <a:gdLst/>
              <a:ahLst/>
              <a:cxnLst/>
              <a:rect l="l" t="t" r="r" b="b"/>
              <a:pathLst>
                <a:path w="108331" h="290068">
                  <a:moveTo>
                    <a:pt x="108331" y="290068"/>
                  </a:moveTo>
                  <a:lnTo>
                    <a:pt x="73533" y="290068"/>
                  </a:lnTo>
                  <a:lnTo>
                    <a:pt x="73533" y="61849"/>
                  </a:lnTo>
                  <a:lnTo>
                    <a:pt x="65786" y="69596"/>
                  </a:lnTo>
                  <a:lnTo>
                    <a:pt x="54229" y="77343"/>
                  </a:lnTo>
                  <a:lnTo>
                    <a:pt x="38608" y="88900"/>
                  </a:lnTo>
                  <a:lnTo>
                    <a:pt x="23114" y="96647"/>
                  </a:lnTo>
                  <a:lnTo>
                    <a:pt x="0" y="104394"/>
                  </a:lnTo>
                  <a:lnTo>
                    <a:pt x="0" y="69596"/>
                  </a:lnTo>
                  <a:lnTo>
                    <a:pt x="19304" y="61849"/>
                  </a:lnTo>
                  <a:lnTo>
                    <a:pt x="38608" y="50292"/>
                  </a:lnTo>
                  <a:lnTo>
                    <a:pt x="54102" y="38735"/>
                  </a:lnTo>
                  <a:lnTo>
                    <a:pt x="81153" y="11557"/>
                  </a:lnTo>
                  <a:lnTo>
                    <a:pt x="85090" y="0"/>
                  </a:lnTo>
                  <a:lnTo>
                    <a:pt x="108331" y="0"/>
                  </a:lnTo>
                  <a:lnTo>
                    <a:pt x="108331" y="290068"/>
                  </a:lnTo>
                  <a:close/>
                </a:path>
              </a:pathLst>
            </a:custGeom>
            <a:gradFill rotWithShape="1">
              <a:gsLst>
                <a:gs pos="0">
                  <a:srgbClr val="FF5757">
                    <a:alpha val="100000"/>
                  </a:srgbClr>
                </a:gs>
                <a:gs pos="100000">
                  <a:srgbClr val="8C52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29" name="Freeform 29"/>
          <p:cNvSpPr/>
          <p:nvPr/>
        </p:nvSpPr>
        <p:spPr>
          <a:xfrm>
            <a:off x="8232011" y="2093098"/>
            <a:ext cx="142101" cy="142101"/>
          </a:xfrm>
          <a:custGeom>
            <a:avLst/>
            <a:gdLst/>
            <a:ahLst/>
            <a:cxnLst/>
            <a:rect l="l" t="t" r="r" b="b"/>
            <a:pathLst>
              <a:path w="142101" h="142101">
                <a:moveTo>
                  <a:pt x="0" y="0"/>
                </a:moveTo>
                <a:lnTo>
                  <a:pt x="142101" y="0"/>
                </a:lnTo>
                <a:lnTo>
                  <a:pt x="142101" y="142102"/>
                </a:lnTo>
                <a:lnTo>
                  <a:pt x="0" y="14210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3333" r="-3333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30" name="Group 30"/>
          <p:cNvGrpSpPr/>
          <p:nvPr/>
        </p:nvGrpSpPr>
        <p:grpSpPr>
          <a:xfrm>
            <a:off x="5384148" y="4268148"/>
            <a:ext cx="82169" cy="217505"/>
            <a:chOff x="0" y="0"/>
            <a:chExt cx="109558" cy="29000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08331" cy="290068"/>
            </a:xfrm>
            <a:custGeom>
              <a:avLst/>
              <a:gdLst/>
              <a:ahLst/>
              <a:cxnLst/>
              <a:rect l="l" t="t" r="r" b="b"/>
              <a:pathLst>
                <a:path w="108331" h="290068">
                  <a:moveTo>
                    <a:pt x="108331" y="290068"/>
                  </a:moveTo>
                  <a:lnTo>
                    <a:pt x="73406" y="290068"/>
                  </a:lnTo>
                  <a:lnTo>
                    <a:pt x="73406" y="65786"/>
                  </a:lnTo>
                  <a:lnTo>
                    <a:pt x="38608" y="88900"/>
                  </a:lnTo>
                  <a:lnTo>
                    <a:pt x="23114" y="96647"/>
                  </a:lnTo>
                  <a:lnTo>
                    <a:pt x="11557" y="104394"/>
                  </a:lnTo>
                  <a:lnTo>
                    <a:pt x="0" y="108204"/>
                  </a:lnTo>
                  <a:lnTo>
                    <a:pt x="0" y="73406"/>
                  </a:lnTo>
                  <a:lnTo>
                    <a:pt x="19304" y="61849"/>
                  </a:lnTo>
                  <a:lnTo>
                    <a:pt x="38608" y="54102"/>
                  </a:lnTo>
                  <a:lnTo>
                    <a:pt x="50165" y="38608"/>
                  </a:lnTo>
                  <a:lnTo>
                    <a:pt x="65659" y="27051"/>
                  </a:lnTo>
                  <a:lnTo>
                    <a:pt x="77343" y="11557"/>
                  </a:lnTo>
                  <a:lnTo>
                    <a:pt x="85090" y="0"/>
                  </a:lnTo>
                  <a:lnTo>
                    <a:pt x="108331" y="0"/>
                  </a:lnTo>
                  <a:lnTo>
                    <a:pt x="108331" y="290068"/>
                  </a:lnTo>
                  <a:close/>
                </a:path>
              </a:pathLst>
            </a:custGeom>
            <a:gradFill rotWithShape="1">
              <a:gsLst>
                <a:gs pos="0">
                  <a:srgbClr val="FF5757">
                    <a:alpha val="100000"/>
                  </a:srgbClr>
                </a:gs>
                <a:gs pos="100000">
                  <a:srgbClr val="8C52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32" name="Freeform 32"/>
          <p:cNvSpPr/>
          <p:nvPr/>
        </p:nvSpPr>
        <p:spPr>
          <a:xfrm>
            <a:off x="5534949" y="4308747"/>
            <a:ext cx="142101" cy="142101"/>
          </a:xfrm>
          <a:custGeom>
            <a:avLst/>
            <a:gdLst/>
            <a:ahLst/>
            <a:cxnLst/>
            <a:rect l="l" t="t" r="r" b="b"/>
            <a:pathLst>
              <a:path w="142101" h="142101">
                <a:moveTo>
                  <a:pt x="0" y="0"/>
                </a:moveTo>
                <a:lnTo>
                  <a:pt x="142102" y="0"/>
                </a:lnTo>
                <a:lnTo>
                  <a:pt x="142102" y="142101"/>
                </a:lnTo>
                <a:lnTo>
                  <a:pt x="0" y="14210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33" name="Group 33"/>
          <p:cNvGrpSpPr/>
          <p:nvPr/>
        </p:nvGrpSpPr>
        <p:grpSpPr>
          <a:xfrm>
            <a:off x="6802278" y="3482230"/>
            <a:ext cx="82169" cy="217505"/>
            <a:chOff x="0" y="0"/>
            <a:chExt cx="109558" cy="290007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08331" cy="290068"/>
            </a:xfrm>
            <a:custGeom>
              <a:avLst/>
              <a:gdLst/>
              <a:ahLst/>
              <a:cxnLst/>
              <a:rect l="l" t="t" r="r" b="b"/>
              <a:pathLst>
                <a:path w="108331" h="290068">
                  <a:moveTo>
                    <a:pt x="108331" y="290068"/>
                  </a:moveTo>
                  <a:lnTo>
                    <a:pt x="73406" y="290068"/>
                  </a:lnTo>
                  <a:lnTo>
                    <a:pt x="73406" y="61849"/>
                  </a:lnTo>
                  <a:lnTo>
                    <a:pt x="65659" y="73406"/>
                  </a:lnTo>
                  <a:lnTo>
                    <a:pt x="54102" y="81153"/>
                  </a:lnTo>
                  <a:lnTo>
                    <a:pt x="23241" y="96647"/>
                  </a:lnTo>
                  <a:lnTo>
                    <a:pt x="0" y="104394"/>
                  </a:lnTo>
                  <a:lnTo>
                    <a:pt x="0" y="73406"/>
                  </a:lnTo>
                  <a:lnTo>
                    <a:pt x="38608" y="50292"/>
                  </a:lnTo>
                  <a:lnTo>
                    <a:pt x="54102" y="38735"/>
                  </a:lnTo>
                  <a:lnTo>
                    <a:pt x="81153" y="11557"/>
                  </a:lnTo>
                  <a:lnTo>
                    <a:pt x="85090" y="0"/>
                  </a:lnTo>
                  <a:lnTo>
                    <a:pt x="108331" y="0"/>
                  </a:lnTo>
                  <a:lnTo>
                    <a:pt x="108331" y="290068"/>
                  </a:lnTo>
                  <a:close/>
                </a:path>
              </a:pathLst>
            </a:custGeom>
            <a:gradFill rotWithShape="1">
              <a:gsLst>
                <a:gs pos="0">
                  <a:srgbClr val="FF5757">
                    <a:alpha val="100000"/>
                  </a:srgbClr>
                </a:gs>
                <a:gs pos="100000">
                  <a:srgbClr val="8C52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35" name="Freeform 35"/>
          <p:cNvSpPr/>
          <p:nvPr/>
        </p:nvSpPr>
        <p:spPr>
          <a:xfrm>
            <a:off x="6953083" y="3522831"/>
            <a:ext cx="142101" cy="142101"/>
          </a:xfrm>
          <a:custGeom>
            <a:avLst/>
            <a:gdLst/>
            <a:ahLst/>
            <a:cxnLst/>
            <a:rect l="l" t="t" r="r" b="b"/>
            <a:pathLst>
              <a:path w="142101" h="142101">
                <a:moveTo>
                  <a:pt x="0" y="0"/>
                </a:moveTo>
                <a:lnTo>
                  <a:pt x="142102" y="0"/>
                </a:lnTo>
                <a:lnTo>
                  <a:pt x="142102" y="142101"/>
                </a:lnTo>
                <a:lnTo>
                  <a:pt x="0" y="14210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3333" b="-3333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36" name="Freeform 36"/>
          <p:cNvSpPr/>
          <p:nvPr/>
        </p:nvSpPr>
        <p:spPr>
          <a:xfrm>
            <a:off x="8058007" y="3087819"/>
            <a:ext cx="316107" cy="217505"/>
          </a:xfrm>
          <a:custGeom>
            <a:avLst/>
            <a:gdLst/>
            <a:ahLst/>
            <a:cxnLst/>
            <a:rect l="l" t="t" r="r" b="b"/>
            <a:pathLst>
              <a:path w="316107" h="217505">
                <a:moveTo>
                  <a:pt x="0" y="0"/>
                </a:moveTo>
                <a:lnTo>
                  <a:pt x="316107" y="0"/>
                </a:lnTo>
                <a:lnTo>
                  <a:pt x="316107" y="217505"/>
                </a:lnTo>
                <a:lnTo>
                  <a:pt x="0" y="21750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72" r="-172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37" name="Freeform 37"/>
          <p:cNvSpPr/>
          <p:nvPr/>
        </p:nvSpPr>
        <p:spPr>
          <a:xfrm>
            <a:off x="6810978" y="4268148"/>
            <a:ext cx="319007" cy="217505"/>
          </a:xfrm>
          <a:custGeom>
            <a:avLst/>
            <a:gdLst/>
            <a:ahLst/>
            <a:cxnLst/>
            <a:rect l="l" t="t" r="r" b="b"/>
            <a:pathLst>
              <a:path w="319007" h="217505">
                <a:moveTo>
                  <a:pt x="0" y="0"/>
                </a:moveTo>
                <a:lnTo>
                  <a:pt x="319008" y="0"/>
                </a:lnTo>
                <a:lnTo>
                  <a:pt x="319008" y="217505"/>
                </a:lnTo>
                <a:lnTo>
                  <a:pt x="0" y="21750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285" b="-285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38" name="Group 38"/>
          <p:cNvGrpSpPr/>
          <p:nvPr/>
        </p:nvGrpSpPr>
        <p:grpSpPr>
          <a:xfrm>
            <a:off x="7837603" y="3679434"/>
            <a:ext cx="82169" cy="217505"/>
            <a:chOff x="0" y="0"/>
            <a:chExt cx="109558" cy="290007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08331" cy="290068"/>
            </a:xfrm>
            <a:custGeom>
              <a:avLst/>
              <a:gdLst/>
              <a:ahLst/>
              <a:cxnLst/>
              <a:rect l="l" t="t" r="r" b="b"/>
              <a:pathLst>
                <a:path w="108331" h="290068">
                  <a:moveTo>
                    <a:pt x="108331" y="290068"/>
                  </a:moveTo>
                  <a:lnTo>
                    <a:pt x="73533" y="290068"/>
                  </a:lnTo>
                  <a:lnTo>
                    <a:pt x="73533" y="65786"/>
                  </a:lnTo>
                  <a:lnTo>
                    <a:pt x="65786" y="73533"/>
                  </a:lnTo>
                  <a:lnTo>
                    <a:pt x="54229" y="81280"/>
                  </a:lnTo>
                  <a:lnTo>
                    <a:pt x="38608" y="88900"/>
                  </a:lnTo>
                  <a:lnTo>
                    <a:pt x="27051" y="96647"/>
                  </a:lnTo>
                  <a:lnTo>
                    <a:pt x="11557" y="104394"/>
                  </a:lnTo>
                  <a:lnTo>
                    <a:pt x="0" y="108204"/>
                  </a:lnTo>
                  <a:lnTo>
                    <a:pt x="0" y="73406"/>
                  </a:lnTo>
                  <a:lnTo>
                    <a:pt x="23241" y="61849"/>
                  </a:lnTo>
                  <a:lnTo>
                    <a:pt x="69596" y="27051"/>
                  </a:lnTo>
                  <a:lnTo>
                    <a:pt x="81153" y="11557"/>
                  </a:lnTo>
                  <a:lnTo>
                    <a:pt x="88900" y="0"/>
                  </a:lnTo>
                  <a:lnTo>
                    <a:pt x="108331" y="0"/>
                  </a:lnTo>
                  <a:lnTo>
                    <a:pt x="108331" y="290068"/>
                  </a:lnTo>
                  <a:close/>
                </a:path>
              </a:pathLst>
            </a:custGeom>
            <a:gradFill rotWithShape="1">
              <a:gsLst>
                <a:gs pos="0">
                  <a:srgbClr val="FF5757">
                    <a:alpha val="100000"/>
                  </a:srgbClr>
                </a:gs>
                <a:gs pos="100000">
                  <a:srgbClr val="8C52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40" name="Freeform 40"/>
          <p:cNvSpPr/>
          <p:nvPr/>
        </p:nvSpPr>
        <p:spPr>
          <a:xfrm>
            <a:off x="7991307" y="3720035"/>
            <a:ext cx="142101" cy="142101"/>
          </a:xfrm>
          <a:custGeom>
            <a:avLst/>
            <a:gdLst/>
            <a:ahLst/>
            <a:cxnLst/>
            <a:rect l="l" t="t" r="r" b="b"/>
            <a:pathLst>
              <a:path w="142101" h="142101">
                <a:moveTo>
                  <a:pt x="0" y="0"/>
                </a:moveTo>
                <a:lnTo>
                  <a:pt x="142101" y="0"/>
                </a:lnTo>
                <a:lnTo>
                  <a:pt x="142101" y="142102"/>
                </a:lnTo>
                <a:lnTo>
                  <a:pt x="0" y="14210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41" name="Freeform 41"/>
          <p:cNvSpPr/>
          <p:nvPr/>
        </p:nvSpPr>
        <p:spPr>
          <a:xfrm>
            <a:off x="8533619" y="3592432"/>
            <a:ext cx="316105" cy="217505"/>
          </a:xfrm>
          <a:custGeom>
            <a:avLst/>
            <a:gdLst/>
            <a:ahLst/>
            <a:cxnLst/>
            <a:rect l="l" t="t" r="r" b="b"/>
            <a:pathLst>
              <a:path w="316105" h="217505">
                <a:moveTo>
                  <a:pt x="0" y="0"/>
                </a:moveTo>
                <a:lnTo>
                  <a:pt x="316106" y="0"/>
                </a:lnTo>
                <a:lnTo>
                  <a:pt x="316106" y="217505"/>
                </a:lnTo>
                <a:lnTo>
                  <a:pt x="0" y="21750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172" r="-172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42" name="Freeform 42"/>
          <p:cNvSpPr/>
          <p:nvPr/>
        </p:nvSpPr>
        <p:spPr>
          <a:xfrm>
            <a:off x="6088862" y="5532577"/>
            <a:ext cx="316107" cy="220405"/>
          </a:xfrm>
          <a:custGeom>
            <a:avLst/>
            <a:gdLst/>
            <a:ahLst/>
            <a:cxnLst/>
            <a:rect l="l" t="t" r="r" b="b"/>
            <a:pathLst>
              <a:path w="316107" h="220405">
                <a:moveTo>
                  <a:pt x="0" y="0"/>
                </a:moveTo>
                <a:lnTo>
                  <a:pt x="316107" y="0"/>
                </a:lnTo>
                <a:lnTo>
                  <a:pt x="316107" y="220405"/>
                </a:lnTo>
                <a:lnTo>
                  <a:pt x="0" y="22040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1221" b="-1221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43" name="Freeform 43"/>
          <p:cNvSpPr/>
          <p:nvPr/>
        </p:nvSpPr>
        <p:spPr>
          <a:xfrm>
            <a:off x="9484839" y="4279748"/>
            <a:ext cx="310305" cy="217505"/>
          </a:xfrm>
          <a:custGeom>
            <a:avLst/>
            <a:gdLst/>
            <a:ahLst/>
            <a:cxnLst/>
            <a:rect l="l" t="t" r="r" b="b"/>
            <a:pathLst>
              <a:path w="310305" h="217505">
                <a:moveTo>
                  <a:pt x="0" y="0"/>
                </a:moveTo>
                <a:lnTo>
                  <a:pt x="310305" y="0"/>
                </a:lnTo>
                <a:lnTo>
                  <a:pt x="310305" y="217505"/>
                </a:lnTo>
                <a:lnTo>
                  <a:pt x="0" y="21750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t="-352" b="-352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44" name="Freeform 44"/>
          <p:cNvSpPr/>
          <p:nvPr/>
        </p:nvSpPr>
        <p:spPr>
          <a:xfrm>
            <a:off x="8232011" y="5326670"/>
            <a:ext cx="321907" cy="214605"/>
          </a:xfrm>
          <a:custGeom>
            <a:avLst/>
            <a:gdLst/>
            <a:ahLst/>
            <a:cxnLst/>
            <a:rect l="l" t="t" r="r" b="b"/>
            <a:pathLst>
              <a:path w="321907" h="214605">
                <a:moveTo>
                  <a:pt x="0" y="0"/>
                </a:moveTo>
                <a:lnTo>
                  <a:pt x="321907" y="0"/>
                </a:lnTo>
                <a:lnTo>
                  <a:pt x="321907" y="214605"/>
                </a:lnTo>
                <a:lnTo>
                  <a:pt x="0" y="21460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t="-1428" b="-1428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45" name="Freeform 45"/>
          <p:cNvSpPr/>
          <p:nvPr/>
        </p:nvSpPr>
        <p:spPr>
          <a:xfrm>
            <a:off x="3075694" y="6440295"/>
            <a:ext cx="1682036" cy="204211"/>
          </a:xfrm>
          <a:custGeom>
            <a:avLst/>
            <a:gdLst/>
            <a:ahLst/>
            <a:cxnLst/>
            <a:rect l="l" t="t" r="r" b="b"/>
            <a:pathLst>
              <a:path w="1682036" h="204211">
                <a:moveTo>
                  <a:pt x="0" y="0"/>
                </a:moveTo>
                <a:lnTo>
                  <a:pt x="1682036" y="0"/>
                </a:lnTo>
                <a:lnTo>
                  <a:pt x="1682036" y="204212"/>
                </a:lnTo>
                <a:lnTo>
                  <a:pt x="0" y="20421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46" name="Freeform 46"/>
          <p:cNvSpPr/>
          <p:nvPr/>
        </p:nvSpPr>
        <p:spPr>
          <a:xfrm>
            <a:off x="4867936" y="6442230"/>
            <a:ext cx="795161" cy="201069"/>
          </a:xfrm>
          <a:custGeom>
            <a:avLst/>
            <a:gdLst/>
            <a:ahLst/>
            <a:cxnLst/>
            <a:rect l="l" t="t" r="r" b="b"/>
            <a:pathLst>
              <a:path w="795161" h="201069">
                <a:moveTo>
                  <a:pt x="0" y="0"/>
                </a:moveTo>
                <a:lnTo>
                  <a:pt x="795160" y="0"/>
                </a:lnTo>
                <a:lnTo>
                  <a:pt x="795160" y="201069"/>
                </a:lnTo>
                <a:lnTo>
                  <a:pt x="0" y="201069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t="-1" b="-1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47" name="Freeform 47"/>
          <p:cNvSpPr/>
          <p:nvPr/>
        </p:nvSpPr>
        <p:spPr>
          <a:xfrm>
            <a:off x="10282975" y="1165362"/>
            <a:ext cx="928019" cy="2314253"/>
          </a:xfrm>
          <a:custGeom>
            <a:avLst/>
            <a:gdLst/>
            <a:ahLst/>
            <a:cxnLst/>
            <a:rect l="l" t="t" r="r" b="b"/>
            <a:pathLst>
              <a:path w="928019" h="2314253">
                <a:moveTo>
                  <a:pt x="0" y="0"/>
                </a:moveTo>
                <a:lnTo>
                  <a:pt x="928019" y="0"/>
                </a:lnTo>
                <a:lnTo>
                  <a:pt x="928019" y="2314253"/>
                </a:lnTo>
                <a:lnTo>
                  <a:pt x="0" y="2314253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t="-125" b="-125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48" name="Freeform 48"/>
          <p:cNvSpPr/>
          <p:nvPr/>
        </p:nvSpPr>
        <p:spPr>
          <a:xfrm>
            <a:off x="2257818" y="1455083"/>
            <a:ext cx="762717" cy="200105"/>
          </a:xfrm>
          <a:custGeom>
            <a:avLst/>
            <a:gdLst/>
            <a:ahLst/>
            <a:cxnLst/>
            <a:rect l="l" t="t" r="r" b="b"/>
            <a:pathLst>
              <a:path w="762717" h="200105">
                <a:moveTo>
                  <a:pt x="0" y="0"/>
                </a:moveTo>
                <a:lnTo>
                  <a:pt x="762717" y="0"/>
                </a:lnTo>
                <a:lnTo>
                  <a:pt x="762717" y="200104"/>
                </a:lnTo>
                <a:lnTo>
                  <a:pt x="0" y="200104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-86" r="-86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49" name="Freeform 49"/>
          <p:cNvSpPr/>
          <p:nvPr/>
        </p:nvSpPr>
        <p:spPr>
          <a:xfrm>
            <a:off x="2269420" y="1455082"/>
            <a:ext cx="3111771" cy="861320"/>
          </a:xfrm>
          <a:custGeom>
            <a:avLst/>
            <a:gdLst/>
            <a:ahLst/>
            <a:cxnLst/>
            <a:rect l="l" t="t" r="r" b="b"/>
            <a:pathLst>
              <a:path w="3111771" h="861320">
                <a:moveTo>
                  <a:pt x="0" y="0"/>
                </a:moveTo>
                <a:lnTo>
                  <a:pt x="3111771" y="0"/>
                </a:lnTo>
                <a:lnTo>
                  <a:pt x="3111771" y="861320"/>
                </a:lnTo>
                <a:lnTo>
                  <a:pt x="0" y="861320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-114" r="-114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50" name="Freeform 50"/>
          <p:cNvSpPr/>
          <p:nvPr/>
        </p:nvSpPr>
        <p:spPr>
          <a:xfrm>
            <a:off x="2281017" y="2445940"/>
            <a:ext cx="539412" cy="201071"/>
          </a:xfrm>
          <a:custGeom>
            <a:avLst/>
            <a:gdLst/>
            <a:ahLst/>
            <a:cxnLst/>
            <a:rect l="l" t="t" r="r" b="b"/>
            <a:pathLst>
              <a:path w="539412" h="201071">
                <a:moveTo>
                  <a:pt x="0" y="0"/>
                </a:moveTo>
                <a:lnTo>
                  <a:pt x="539412" y="0"/>
                </a:lnTo>
                <a:lnTo>
                  <a:pt x="539412" y="201071"/>
                </a:lnTo>
                <a:lnTo>
                  <a:pt x="0" y="201071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t="-16" b="-16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51" name="Group 51"/>
          <p:cNvGrpSpPr/>
          <p:nvPr/>
        </p:nvGrpSpPr>
        <p:grpSpPr>
          <a:xfrm>
            <a:off x="2904532" y="2557108"/>
            <a:ext cx="157087" cy="32626"/>
            <a:chOff x="0" y="0"/>
            <a:chExt cx="209449" cy="43501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208788" cy="42545"/>
            </a:xfrm>
            <a:custGeom>
              <a:avLst/>
              <a:gdLst/>
              <a:ahLst/>
              <a:cxnLst/>
              <a:rect l="l" t="t" r="r" b="b"/>
              <a:pathLst>
                <a:path w="208788" h="42545">
                  <a:moveTo>
                    <a:pt x="208788" y="42545"/>
                  </a:moveTo>
                  <a:lnTo>
                    <a:pt x="0" y="42545"/>
                  </a:lnTo>
                  <a:lnTo>
                    <a:pt x="0" y="0"/>
                  </a:lnTo>
                  <a:lnTo>
                    <a:pt x="208788" y="0"/>
                  </a:lnTo>
                  <a:lnTo>
                    <a:pt x="208788" y="42545"/>
                  </a:lnTo>
                  <a:close/>
                </a:path>
              </a:pathLst>
            </a:custGeom>
            <a:gradFill rotWithShape="1">
              <a:gsLst>
                <a:gs pos="0">
                  <a:srgbClr val="FF5757">
                    <a:alpha val="100000"/>
                  </a:srgbClr>
                </a:gs>
                <a:gs pos="100000">
                  <a:srgbClr val="8C52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53" name="Freeform 53"/>
          <p:cNvSpPr/>
          <p:nvPr/>
        </p:nvSpPr>
        <p:spPr>
          <a:xfrm>
            <a:off x="3156839" y="2445940"/>
            <a:ext cx="530713" cy="201071"/>
          </a:xfrm>
          <a:custGeom>
            <a:avLst/>
            <a:gdLst/>
            <a:ahLst/>
            <a:cxnLst/>
            <a:rect l="l" t="t" r="r" b="b"/>
            <a:pathLst>
              <a:path w="530713" h="201071">
                <a:moveTo>
                  <a:pt x="0" y="0"/>
                </a:moveTo>
                <a:lnTo>
                  <a:pt x="530713" y="0"/>
                </a:lnTo>
                <a:lnTo>
                  <a:pt x="530713" y="201071"/>
                </a:lnTo>
                <a:lnTo>
                  <a:pt x="0" y="201071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802" r="-802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54" name="Freeform 54"/>
          <p:cNvSpPr/>
          <p:nvPr/>
        </p:nvSpPr>
        <p:spPr>
          <a:xfrm>
            <a:off x="3791953" y="2470108"/>
            <a:ext cx="133402" cy="150801"/>
          </a:xfrm>
          <a:custGeom>
            <a:avLst/>
            <a:gdLst/>
            <a:ahLst/>
            <a:cxnLst/>
            <a:rect l="l" t="t" r="r" b="b"/>
            <a:pathLst>
              <a:path w="133402" h="150801">
                <a:moveTo>
                  <a:pt x="0" y="0"/>
                </a:moveTo>
                <a:lnTo>
                  <a:pt x="133402" y="0"/>
                </a:lnTo>
                <a:lnTo>
                  <a:pt x="133402" y="150801"/>
                </a:lnTo>
                <a:lnTo>
                  <a:pt x="0" y="150801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t="-128" b="-128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55" name="Freeform 55"/>
          <p:cNvSpPr/>
          <p:nvPr/>
        </p:nvSpPr>
        <p:spPr>
          <a:xfrm>
            <a:off x="4029758" y="2446907"/>
            <a:ext cx="130503" cy="200105"/>
          </a:xfrm>
          <a:custGeom>
            <a:avLst/>
            <a:gdLst/>
            <a:ahLst/>
            <a:cxnLst/>
            <a:rect l="l" t="t" r="r" b="b"/>
            <a:pathLst>
              <a:path w="130503" h="200105">
                <a:moveTo>
                  <a:pt x="0" y="0"/>
                </a:moveTo>
                <a:lnTo>
                  <a:pt x="130503" y="0"/>
                </a:lnTo>
                <a:lnTo>
                  <a:pt x="130503" y="200104"/>
                </a:lnTo>
                <a:lnTo>
                  <a:pt x="0" y="200104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t="-1242" b="-1242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56" name="Freeform 56"/>
          <p:cNvSpPr/>
          <p:nvPr/>
        </p:nvSpPr>
        <p:spPr>
          <a:xfrm>
            <a:off x="8759757" y="7026532"/>
            <a:ext cx="2177514" cy="165230"/>
          </a:xfrm>
          <a:custGeom>
            <a:avLst/>
            <a:gdLst/>
            <a:ahLst/>
            <a:cxnLst/>
            <a:rect l="l" t="t" r="r" b="b"/>
            <a:pathLst>
              <a:path w="2177514" h="165230">
                <a:moveTo>
                  <a:pt x="0" y="0"/>
                </a:moveTo>
                <a:lnTo>
                  <a:pt x="2177513" y="0"/>
                </a:lnTo>
                <a:lnTo>
                  <a:pt x="2177513" y="165230"/>
                </a:lnTo>
                <a:lnTo>
                  <a:pt x="0" y="165230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t="-257" b="-257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57" name="Group 57"/>
          <p:cNvGrpSpPr/>
          <p:nvPr/>
        </p:nvGrpSpPr>
        <p:grpSpPr>
          <a:xfrm>
            <a:off x="2121716" y="6276393"/>
            <a:ext cx="3896246" cy="1050544"/>
            <a:chOff x="0" y="0"/>
            <a:chExt cx="5194995" cy="1400725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194935" cy="1400683"/>
            </a:xfrm>
            <a:custGeom>
              <a:avLst/>
              <a:gdLst/>
              <a:ahLst/>
              <a:cxnLst/>
              <a:rect l="l" t="t" r="r" b="b"/>
              <a:pathLst>
                <a:path w="5194935" h="1400683">
                  <a:moveTo>
                    <a:pt x="0" y="0"/>
                  </a:moveTo>
                  <a:lnTo>
                    <a:pt x="5194935" y="0"/>
                  </a:lnTo>
                  <a:lnTo>
                    <a:pt x="5194935" y="1400683"/>
                  </a:lnTo>
                  <a:lnTo>
                    <a:pt x="0" y="1400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194995" cy="143882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>
                <a:lnSpc>
                  <a:spcPts val="2047"/>
                </a:lnSpc>
              </a:pPr>
              <a:r>
                <a:rPr lang="en-US" sz="1706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Verbiss LFI2 → LFI4 (</a:t>
              </a:r>
              <a:r>
                <a:rPr lang="en-US" sz="1706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schweizweit)</a:t>
              </a:r>
              <a:r>
                <a:rPr lang="en-US" sz="1706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:</a:t>
              </a:r>
            </a:p>
            <a:p>
              <a:pPr>
                <a:lnSpc>
                  <a:spcPts val="2047"/>
                </a:lnSpc>
              </a:pPr>
              <a:r>
                <a:rPr lang="en-US" sz="1706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Ta: 13.3% → 20.4% (Grenzwert: 9%)</a:t>
              </a:r>
            </a:p>
            <a:p>
              <a:pPr>
                <a:lnSpc>
                  <a:spcPts val="2047"/>
                </a:lnSpc>
              </a:pPr>
              <a:r>
                <a:rPr lang="en-US" sz="1706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Ei: 8.6% → 31.7% (Grenzwert: 20%)</a:t>
              </a: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7119026" y="6823536"/>
            <a:ext cx="3633815" cy="492443"/>
            <a:chOff x="0" y="0"/>
            <a:chExt cx="4845087" cy="65659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4845050" cy="656590"/>
            </a:xfrm>
            <a:custGeom>
              <a:avLst/>
              <a:gdLst/>
              <a:ahLst/>
              <a:cxnLst/>
              <a:rect l="l" t="t" r="r" b="b"/>
              <a:pathLst>
                <a:path w="4845050" h="656590">
                  <a:moveTo>
                    <a:pt x="0" y="0"/>
                  </a:moveTo>
                  <a:lnTo>
                    <a:pt x="4845050" y="0"/>
                  </a:lnTo>
                  <a:lnTo>
                    <a:pt x="4845050" y="656590"/>
                  </a:lnTo>
                  <a:lnTo>
                    <a:pt x="0" y="6565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0" y="-28575"/>
              <a:ext cx="4845087" cy="68516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r">
                <a:lnSpc>
                  <a:spcPts val="1535"/>
                </a:lnSpc>
              </a:pPr>
              <a:r>
                <a:rPr lang="en-US" sz="1279">
                  <a:solidFill>
                    <a:srgbClr val="000000"/>
                  </a:solidFill>
                  <a:latin typeface="Arial Italics"/>
                  <a:ea typeface="Arial Italics"/>
                  <a:cs typeface="Arial Italics"/>
                  <a:sym typeface="Arial Italics"/>
                </a:rPr>
                <a:t>Folie von A. Kupferschmid, WSL</a:t>
              </a:r>
            </a:p>
            <a:p>
              <a:pPr algn="r">
                <a:lnSpc>
                  <a:spcPts val="1535"/>
                </a:lnSpc>
              </a:pPr>
              <a:r>
                <a:rPr lang="en-US" sz="127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basierend auf NFI Conference, Norwegen 2019</a:t>
              </a: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699736" y="6937112"/>
            <a:ext cx="356939" cy="254651"/>
            <a:chOff x="0" y="0"/>
            <a:chExt cx="475918" cy="339534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475869" cy="339471"/>
            </a:xfrm>
            <a:custGeom>
              <a:avLst/>
              <a:gdLst/>
              <a:ahLst/>
              <a:cxnLst/>
              <a:rect l="l" t="t" r="r" b="b"/>
              <a:pathLst>
                <a:path w="475869" h="339471">
                  <a:moveTo>
                    <a:pt x="0" y="0"/>
                  </a:moveTo>
                  <a:lnTo>
                    <a:pt x="475869" y="0"/>
                  </a:lnTo>
                  <a:lnTo>
                    <a:pt x="475869" y="339471"/>
                  </a:lnTo>
                  <a:lnTo>
                    <a:pt x="0" y="3394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CH"/>
            </a:p>
          </p:txBody>
        </p:sp>
      </p:grp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5601" y="0"/>
            <a:ext cx="8867987" cy="1066800"/>
          </a:xfrm>
          <a:custGeom>
            <a:avLst/>
            <a:gdLst/>
            <a:ahLst/>
            <a:cxnLst/>
            <a:rect l="l" t="t" r="r" b="b"/>
            <a:pathLst>
              <a:path w="8867987" h="1066800">
                <a:moveTo>
                  <a:pt x="0" y="0"/>
                </a:moveTo>
                <a:lnTo>
                  <a:pt x="8867987" y="0"/>
                </a:lnTo>
                <a:lnTo>
                  <a:pt x="8867987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4999"/>
            </a:blip>
            <a:stretch>
              <a:fillRect r="-7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3" name="Group 3"/>
          <p:cNvGrpSpPr/>
          <p:nvPr/>
        </p:nvGrpSpPr>
        <p:grpSpPr>
          <a:xfrm>
            <a:off x="8722361" y="0"/>
            <a:ext cx="1463040" cy="1068494"/>
            <a:chOff x="0" y="0"/>
            <a:chExt cx="1950720" cy="14246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50720" cy="1424686"/>
            </a:xfrm>
            <a:custGeom>
              <a:avLst/>
              <a:gdLst/>
              <a:ahLst/>
              <a:cxnLst/>
              <a:rect l="l" t="t" r="r" b="b"/>
              <a:pathLst>
                <a:path w="1950720" h="1424686">
                  <a:moveTo>
                    <a:pt x="0" y="0"/>
                  </a:moveTo>
                  <a:lnTo>
                    <a:pt x="1950720" y="0"/>
                  </a:lnTo>
                  <a:lnTo>
                    <a:pt x="1950720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89998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80320" y="0"/>
            <a:ext cx="345440" cy="1068494"/>
            <a:chOff x="0" y="0"/>
            <a:chExt cx="460587" cy="14246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0629" cy="1424686"/>
            </a:xfrm>
            <a:custGeom>
              <a:avLst/>
              <a:gdLst/>
              <a:ahLst/>
              <a:cxnLst/>
              <a:rect l="l" t="t" r="r" b="b"/>
              <a:pathLst>
                <a:path w="460629" h="1424686">
                  <a:moveTo>
                    <a:pt x="0" y="0"/>
                  </a:moveTo>
                  <a:lnTo>
                    <a:pt x="460629" y="0"/>
                  </a:lnTo>
                  <a:lnTo>
                    <a:pt x="460629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89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7" name="Freeform 7" descr="O:\FE\FE_internal\Infrastructure\IT\FE Logo\FE (2004-)\Logo FE PC_300dpi_rund.tif"/>
          <p:cNvSpPr/>
          <p:nvPr/>
        </p:nvSpPr>
        <p:spPr>
          <a:xfrm>
            <a:off x="10505440" y="133774"/>
            <a:ext cx="753534" cy="751840"/>
          </a:xfrm>
          <a:custGeom>
            <a:avLst/>
            <a:gdLst/>
            <a:ahLst/>
            <a:cxnLst/>
            <a:rect l="l" t="t" r="r" b="b"/>
            <a:pathLst>
              <a:path w="753534" h="751840">
                <a:moveTo>
                  <a:pt x="0" y="0"/>
                </a:moveTo>
                <a:lnTo>
                  <a:pt x="753534" y="0"/>
                </a:lnTo>
                <a:lnTo>
                  <a:pt x="753534" y="751840"/>
                </a:lnTo>
                <a:lnTo>
                  <a:pt x="0" y="7518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25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8" name="Freeform 8"/>
          <p:cNvSpPr/>
          <p:nvPr/>
        </p:nvSpPr>
        <p:spPr>
          <a:xfrm>
            <a:off x="1627573" y="1068495"/>
            <a:ext cx="9754324" cy="6099725"/>
          </a:xfrm>
          <a:custGeom>
            <a:avLst/>
            <a:gdLst/>
            <a:ahLst/>
            <a:cxnLst/>
            <a:rect l="l" t="t" r="r" b="b"/>
            <a:pathLst>
              <a:path w="9754324" h="6099725">
                <a:moveTo>
                  <a:pt x="0" y="0"/>
                </a:moveTo>
                <a:lnTo>
                  <a:pt x="9754324" y="0"/>
                </a:lnTo>
                <a:lnTo>
                  <a:pt x="9754324" y="6099725"/>
                </a:lnTo>
                <a:lnTo>
                  <a:pt x="0" y="60997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9" name="TextBox 9"/>
          <p:cNvSpPr txBox="1"/>
          <p:nvPr/>
        </p:nvSpPr>
        <p:spPr>
          <a:xfrm>
            <a:off x="2353733" y="232411"/>
            <a:ext cx="6969760" cy="451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3"/>
              </a:lnSpc>
            </a:pPr>
            <a:r>
              <a:rPr lang="en-US" sz="2986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Klimawandel und Schweizer Wald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054195" y="7038382"/>
            <a:ext cx="278849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5601" y="0"/>
            <a:ext cx="8867987" cy="1066800"/>
          </a:xfrm>
          <a:custGeom>
            <a:avLst/>
            <a:gdLst/>
            <a:ahLst/>
            <a:cxnLst/>
            <a:rect l="l" t="t" r="r" b="b"/>
            <a:pathLst>
              <a:path w="8867987" h="1066800">
                <a:moveTo>
                  <a:pt x="0" y="0"/>
                </a:moveTo>
                <a:lnTo>
                  <a:pt x="8867987" y="0"/>
                </a:lnTo>
                <a:lnTo>
                  <a:pt x="8867987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 r="-7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3" name="Group 3"/>
          <p:cNvGrpSpPr/>
          <p:nvPr/>
        </p:nvGrpSpPr>
        <p:grpSpPr>
          <a:xfrm>
            <a:off x="8722361" y="0"/>
            <a:ext cx="1463040" cy="1068494"/>
            <a:chOff x="0" y="0"/>
            <a:chExt cx="1950720" cy="14246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50720" cy="1424686"/>
            </a:xfrm>
            <a:custGeom>
              <a:avLst/>
              <a:gdLst/>
              <a:ahLst/>
              <a:cxnLst/>
              <a:rect l="l" t="t" r="r" b="b"/>
              <a:pathLst>
                <a:path w="1950720" h="1424686">
                  <a:moveTo>
                    <a:pt x="0" y="0"/>
                  </a:moveTo>
                  <a:lnTo>
                    <a:pt x="1950720" y="0"/>
                  </a:lnTo>
                  <a:lnTo>
                    <a:pt x="1950720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89998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80320" y="0"/>
            <a:ext cx="345440" cy="1068494"/>
            <a:chOff x="0" y="0"/>
            <a:chExt cx="460587" cy="14246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0629" cy="1424686"/>
            </a:xfrm>
            <a:custGeom>
              <a:avLst/>
              <a:gdLst/>
              <a:ahLst/>
              <a:cxnLst/>
              <a:rect l="l" t="t" r="r" b="b"/>
              <a:pathLst>
                <a:path w="460629" h="1424686">
                  <a:moveTo>
                    <a:pt x="0" y="0"/>
                  </a:moveTo>
                  <a:lnTo>
                    <a:pt x="460629" y="0"/>
                  </a:lnTo>
                  <a:lnTo>
                    <a:pt x="460629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89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7" name="Freeform 7" descr="O:\FE\FE_internal\Infrastructure\IT\FE Logo\FE (2004-)\Logo FE PC_300dpi_rund.tif"/>
          <p:cNvSpPr/>
          <p:nvPr/>
        </p:nvSpPr>
        <p:spPr>
          <a:xfrm>
            <a:off x="10505440" y="133774"/>
            <a:ext cx="753534" cy="751840"/>
          </a:xfrm>
          <a:custGeom>
            <a:avLst/>
            <a:gdLst/>
            <a:ahLst/>
            <a:cxnLst/>
            <a:rect l="l" t="t" r="r" b="b"/>
            <a:pathLst>
              <a:path w="753534" h="751840">
                <a:moveTo>
                  <a:pt x="0" y="0"/>
                </a:moveTo>
                <a:lnTo>
                  <a:pt x="753534" y="0"/>
                </a:lnTo>
                <a:lnTo>
                  <a:pt x="753534" y="751840"/>
                </a:lnTo>
                <a:lnTo>
                  <a:pt x="0" y="7518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25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8" name="TextBox 8"/>
          <p:cNvSpPr txBox="1"/>
          <p:nvPr/>
        </p:nvSpPr>
        <p:spPr>
          <a:xfrm>
            <a:off x="2353733" y="232411"/>
            <a:ext cx="6969760" cy="451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3"/>
              </a:lnSpc>
            </a:pPr>
            <a:r>
              <a:rPr lang="en-US" sz="2986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Klimafitte Baumarten</a:t>
            </a:r>
          </a:p>
        </p:txBody>
      </p:sp>
      <p:sp>
        <p:nvSpPr>
          <p:cNvPr id="9" name="Freeform 9"/>
          <p:cNvSpPr/>
          <p:nvPr/>
        </p:nvSpPr>
        <p:spPr>
          <a:xfrm>
            <a:off x="5914891" y="1085869"/>
            <a:ext cx="3955027" cy="6288494"/>
          </a:xfrm>
          <a:custGeom>
            <a:avLst/>
            <a:gdLst/>
            <a:ahLst/>
            <a:cxnLst/>
            <a:rect l="l" t="t" r="r" b="b"/>
            <a:pathLst>
              <a:path w="3955027" h="6288494">
                <a:moveTo>
                  <a:pt x="0" y="0"/>
                </a:moveTo>
                <a:lnTo>
                  <a:pt x="3955027" y="0"/>
                </a:lnTo>
                <a:lnTo>
                  <a:pt x="3955027" y="6288494"/>
                </a:lnTo>
                <a:lnTo>
                  <a:pt x="0" y="62884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5" b="-25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0" name="Freeform 10"/>
          <p:cNvSpPr/>
          <p:nvPr/>
        </p:nvSpPr>
        <p:spPr>
          <a:xfrm>
            <a:off x="5914894" y="2376438"/>
            <a:ext cx="3917539" cy="234402"/>
          </a:xfrm>
          <a:custGeom>
            <a:avLst/>
            <a:gdLst/>
            <a:ahLst/>
            <a:cxnLst/>
            <a:rect l="l" t="t" r="r" b="b"/>
            <a:pathLst>
              <a:path w="3917539" h="234402">
                <a:moveTo>
                  <a:pt x="0" y="0"/>
                </a:moveTo>
                <a:lnTo>
                  <a:pt x="3917539" y="0"/>
                </a:lnTo>
                <a:lnTo>
                  <a:pt x="3917539" y="234402"/>
                </a:lnTo>
                <a:lnTo>
                  <a:pt x="0" y="2344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00" b="-100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1" name="Freeform 11"/>
          <p:cNvSpPr/>
          <p:nvPr/>
        </p:nvSpPr>
        <p:spPr>
          <a:xfrm>
            <a:off x="5914894" y="3036541"/>
            <a:ext cx="3917539" cy="239791"/>
          </a:xfrm>
          <a:custGeom>
            <a:avLst/>
            <a:gdLst/>
            <a:ahLst/>
            <a:cxnLst/>
            <a:rect l="l" t="t" r="r" b="b"/>
            <a:pathLst>
              <a:path w="3917539" h="239791">
                <a:moveTo>
                  <a:pt x="0" y="0"/>
                </a:moveTo>
                <a:lnTo>
                  <a:pt x="3917539" y="0"/>
                </a:lnTo>
                <a:lnTo>
                  <a:pt x="3917539" y="239790"/>
                </a:lnTo>
                <a:lnTo>
                  <a:pt x="0" y="2397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1" r="-101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2" name="Freeform 12"/>
          <p:cNvSpPr/>
          <p:nvPr/>
        </p:nvSpPr>
        <p:spPr>
          <a:xfrm>
            <a:off x="5914894" y="4925246"/>
            <a:ext cx="3917539" cy="476889"/>
          </a:xfrm>
          <a:custGeom>
            <a:avLst/>
            <a:gdLst/>
            <a:ahLst/>
            <a:cxnLst/>
            <a:rect l="l" t="t" r="r" b="b"/>
            <a:pathLst>
              <a:path w="3917539" h="476889">
                <a:moveTo>
                  <a:pt x="0" y="0"/>
                </a:moveTo>
                <a:lnTo>
                  <a:pt x="3917539" y="0"/>
                </a:lnTo>
                <a:lnTo>
                  <a:pt x="3917539" y="476889"/>
                </a:lnTo>
                <a:lnTo>
                  <a:pt x="0" y="4768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80" b="-180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3" name="Freeform 13"/>
          <p:cNvSpPr/>
          <p:nvPr/>
        </p:nvSpPr>
        <p:spPr>
          <a:xfrm>
            <a:off x="2360927" y="2374999"/>
            <a:ext cx="2143047" cy="2710023"/>
          </a:xfrm>
          <a:custGeom>
            <a:avLst/>
            <a:gdLst/>
            <a:ahLst/>
            <a:cxnLst/>
            <a:rect l="l" t="t" r="r" b="b"/>
            <a:pathLst>
              <a:path w="2143047" h="2710023">
                <a:moveTo>
                  <a:pt x="0" y="0"/>
                </a:moveTo>
                <a:lnTo>
                  <a:pt x="2143047" y="0"/>
                </a:lnTo>
                <a:lnTo>
                  <a:pt x="2143047" y="2710024"/>
                </a:lnTo>
                <a:lnTo>
                  <a:pt x="0" y="27100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273" b="-273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4" name="TextBox 14"/>
          <p:cNvSpPr txBox="1"/>
          <p:nvPr/>
        </p:nvSpPr>
        <p:spPr>
          <a:xfrm>
            <a:off x="2042160" y="1193554"/>
            <a:ext cx="9042400" cy="979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4546" lvl="1" indent="-137273">
              <a:lnSpc>
                <a:spcPts val="2560"/>
              </a:lnSpc>
              <a:buFont typeface="Arial"/>
              <a:buChar char="•"/>
            </a:pPr>
            <a:r>
              <a:rPr lang="en-US" sz="2133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Gesucht</a:t>
            </a:r>
            <a: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274546" lvl="1" indent="-137273">
              <a:lnSpc>
                <a:spcPts val="2560"/>
              </a:lnSpc>
            </a:pPr>
            <a: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trockenheitsresistente</a:t>
            </a:r>
          </a:p>
          <a:p>
            <a:pPr marL="274546" lvl="1" indent="-137273">
              <a:lnSpc>
                <a:spcPts val="2560"/>
              </a:lnSpc>
            </a:pPr>
            <a: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(Laub-)Baumarten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054195" y="7038382"/>
            <a:ext cx="278849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5601" y="0"/>
            <a:ext cx="8867987" cy="1066800"/>
          </a:xfrm>
          <a:custGeom>
            <a:avLst/>
            <a:gdLst/>
            <a:ahLst/>
            <a:cxnLst/>
            <a:rect l="l" t="t" r="r" b="b"/>
            <a:pathLst>
              <a:path w="8867987" h="1066800">
                <a:moveTo>
                  <a:pt x="0" y="0"/>
                </a:moveTo>
                <a:lnTo>
                  <a:pt x="8867987" y="0"/>
                </a:lnTo>
                <a:lnTo>
                  <a:pt x="8867987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4999"/>
            </a:blip>
            <a:stretch>
              <a:fillRect r="-7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3" name="Group 3"/>
          <p:cNvGrpSpPr/>
          <p:nvPr/>
        </p:nvGrpSpPr>
        <p:grpSpPr>
          <a:xfrm>
            <a:off x="8722361" y="0"/>
            <a:ext cx="1463040" cy="1068494"/>
            <a:chOff x="0" y="0"/>
            <a:chExt cx="1950720" cy="14246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50720" cy="1424686"/>
            </a:xfrm>
            <a:custGeom>
              <a:avLst/>
              <a:gdLst/>
              <a:ahLst/>
              <a:cxnLst/>
              <a:rect l="l" t="t" r="r" b="b"/>
              <a:pathLst>
                <a:path w="1950720" h="1424686">
                  <a:moveTo>
                    <a:pt x="0" y="0"/>
                  </a:moveTo>
                  <a:lnTo>
                    <a:pt x="1950720" y="0"/>
                  </a:lnTo>
                  <a:lnTo>
                    <a:pt x="1950720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89998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80320" y="0"/>
            <a:ext cx="345440" cy="1068494"/>
            <a:chOff x="0" y="0"/>
            <a:chExt cx="460587" cy="14246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0629" cy="1424686"/>
            </a:xfrm>
            <a:custGeom>
              <a:avLst/>
              <a:gdLst/>
              <a:ahLst/>
              <a:cxnLst/>
              <a:rect l="l" t="t" r="r" b="b"/>
              <a:pathLst>
                <a:path w="460629" h="1424686">
                  <a:moveTo>
                    <a:pt x="0" y="0"/>
                  </a:moveTo>
                  <a:lnTo>
                    <a:pt x="460629" y="0"/>
                  </a:lnTo>
                  <a:lnTo>
                    <a:pt x="460629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89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7" name="Freeform 7" descr="O:\FE\FE_internal\Infrastructure\IT\FE Logo\FE (2004-)\Logo FE PC_300dpi_rund.tif"/>
          <p:cNvSpPr/>
          <p:nvPr/>
        </p:nvSpPr>
        <p:spPr>
          <a:xfrm>
            <a:off x="10505440" y="133774"/>
            <a:ext cx="753534" cy="751840"/>
          </a:xfrm>
          <a:custGeom>
            <a:avLst/>
            <a:gdLst/>
            <a:ahLst/>
            <a:cxnLst/>
            <a:rect l="l" t="t" r="r" b="b"/>
            <a:pathLst>
              <a:path w="753534" h="751840">
                <a:moveTo>
                  <a:pt x="0" y="0"/>
                </a:moveTo>
                <a:lnTo>
                  <a:pt x="753534" y="0"/>
                </a:lnTo>
                <a:lnTo>
                  <a:pt x="753534" y="751840"/>
                </a:lnTo>
                <a:lnTo>
                  <a:pt x="0" y="7518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25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8" name="TextBox 8"/>
          <p:cNvSpPr txBox="1"/>
          <p:nvPr/>
        </p:nvSpPr>
        <p:spPr>
          <a:xfrm>
            <a:off x="2353733" y="222886"/>
            <a:ext cx="696976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Folgerungen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42160" y="1281225"/>
            <a:ext cx="9245600" cy="5597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9455" lvl="1" indent="-164727">
              <a:lnSpc>
                <a:spcPts val="3071"/>
              </a:lnSpc>
              <a:spcAft>
                <a:spcPts val="500"/>
              </a:spcAft>
              <a:buFont typeface="Arial"/>
              <a:buChar char="•"/>
            </a:pPr>
            <a:r>
              <a:rPr lang="en-US" sz="236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Waldverjüngung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6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ist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6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zentral</a:t>
            </a:r>
            <a:r>
              <a:rPr lang="en-US" sz="236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für </a:t>
            </a:r>
            <a:r>
              <a:rPr lang="en-US" sz="236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nachhaltige</a:t>
            </a:r>
            <a:r>
              <a:rPr lang="en-US" sz="236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36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Waldleistungen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36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Nutzung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36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netto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Null 2050), C-Speicher, </a:t>
            </a:r>
            <a:r>
              <a:rPr lang="en-US" sz="236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Schutzwald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36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Biodiversität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36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Erholung</a:t>
            </a:r>
            <a:endParaRPr lang="en-US" sz="236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9455" lvl="1" indent="-164727">
              <a:lnSpc>
                <a:spcPts val="3071"/>
              </a:lnSpc>
              <a:spcAft>
                <a:spcPts val="500"/>
              </a:spcAft>
              <a:buFont typeface="Arial"/>
              <a:buChar char="•"/>
            </a:pPr>
            <a:r>
              <a:rPr lang="en-US" sz="236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Hoher </a:t>
            </a:r>
            <a:r>
              <a:rPr lang="en-US" sz="236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Wildeinfluss</a:t>
            </a:r>
            <a:r>
              <a:rPr lang="en-US" sz="236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36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beeinträchtigt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6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Waldleistungen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6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bereits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36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nicht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6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überall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36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aber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 </a:t>
            </a:r>
            <a:r>
              <a:rPr lang="en-US" sz="236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vielen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6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Orten</a:t>
            </a:r>
            <a:endParaRPr lang="en-US" sz="236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9455" lvl="1" indent="-164727">
              <a:lnSpc>
                <a:spcPts val="3071"/>
              </a:lnSpc>
              <a:spcAft>
                <a:spcPts val="500"/>
              </a:spcAft>
              <a:buFont typeface="Arial"/>
              <a:buChar char="•"/>
            </a:pPr>
            <a:r>
              <a:rPr lang="en-US" sz="236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Klimawandel</a:t>
            </a:r>
            <a:r>
              <a:rPr lang="en-US" sz="236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: 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das Thema </a:t>
            </a:r>
            <a:r>
              <a:rPr lang="en-US" sz="236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wird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6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noch</a:t>
            </a:r>
            <a:r>
              <a:rPr lang="en-US" sz="236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36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wichtiger</a:t>
            </a:r>
            <a:endParaRPr lang="en-US" sz="236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329455" lvl="1" indent="-164727">
              <a:lnSpc>
                <a:spcPts val="3071"/>
              </a:lnSpc>
              <a:spcAft>
                <a:spcPts val="500"/>
              </a:spcAft>
              <a:buFont typeface="Arial"/>
              <a:buChar char="•"/>
            </a:pP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Eine national</a:t>
            </a:r>
            <a:r>
              <a:rPr lang="en-US" sz="236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36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einheitliche</a:t>
            </a:r>
            <a:r>
              <a:rPr lang="en-US" sz="236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36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Methode</a:t>
            </a:r>
            <a:r>
              <a:rPr lang="en-US" sz="236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für die </a:t>
            </a:r>
            <a:r>
              <a:rPr lang="en-US" sz="236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Beurteilung</a:t>
            </a:r>
            <a:r>
              <a:rPr lang="en-US" sz="236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des </a:t>
            </a:r>
            <a:r>
              <a:rPr lang="en-US" sz="236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Wildeinflusses</a:t>
            </a:r>
            <a:r>
              <a:rPr lang="en-US" sz="236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36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ist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6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nötig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36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gutachtlich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US" sz="236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langfristig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LFI</a:t>
            </a:r>
          </a:p>
          <a:p>
            <a:pPr marL="329455" lvl="1" indent="-164727">
              <a:lnSpc>
                <a:spcPts val="3071"/>
              </a:lnSpc>
              <a:spcAft>
                <a:spcPts val="500"/>
              </a:spcAft>
              <a:buFont typeface="Arial"/>
              <a:buChar char="•"/>
            </a:pP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</a:t>
            </a:r>
            <a:r>
              <a:rPr lang="en-US" sz="236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handelt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6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sich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6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nicht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um </a:t>
            </a:r>
            <a:r>
              <a:rPr lang="en-US" sz="236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ein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«Wald-Wild-Problem»,</a:t>
            </a:r>
          </a:p>
          <a:p>
            <a:pPr marL="329455" lvl="1" indent="-164727">
              <a:lnSpc>
                <a:spcPts val="3071"/>
              </a:lnSpc>
              <a:spcAft>
                <a:spcPts val="500"/>
              </a:spcAft>
            </a:pPr>
            <a:r>
              <a:rPr lang="en-US" sz="236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sondern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6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eine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sz="236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Forst-Jagd-Herausforderung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</a:p>
          <a:p>
            <a:pPr marL="329455" lvl="1" indent="-164727">
              <a:lnSpc>
                <a:spcPts val="3071"/>
              </a:lnSpc>
              <a:spcAft>
                <a:spcPts val="500"/>
              </a:spcAft>
              <a:buFont typeface="Arial"/>
              <a:buChar char="•"/>
            </a:pPr>
            <a:r>
              <a:rPr lang="en-US" sz="236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Gegenseitige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6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Schuldzuweisungen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6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helfen</a:t>
            </a:r>
            <a:r>
              <a:rPr lang="en-US" sz="236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36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nicht</a:t>
            </a:r>
            <a:r>
              <a:rPr lang="en-US" sz="236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36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weiter</a:t>
            </a:r>
            <a:endParaRPr lang="en-US" sz="236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9455" lvl="1" indent="-164727">
              <a:lnSpc>
                <a:spcPts val="3071"/>
              </a:lnSpc>
              <a:spcAft>
                <a:spcPts val="500"/>
              </a:spcAft>
              <a:buFont typeface="Arial"/>
              <a:buChar char="•"/>
            </a:pPr>
            <a:r>
              <a:rPr lang="en-US" sz="236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Forst</a:t>
            </a:r>
            <a:r>
              <a:rPr lang="en-US" sz="236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und </a:t>
            </a:r>
            <a:r>
              <a:rPr lang="en-US" sz="236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Jagd</a:t>
            </a:r>
            <a:r>
              <a:rPr lang="en-US" sz="236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36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können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6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gemeinsam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für </a:t>
            </a:r>
            <a:r>
              <a:rPr lang="en-US" sz="236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eine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6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nachhaltige</a:t>
            </a:r>
            <a:r>
              <a:rPr lang="en-US" sz="236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360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Waldverjüngung</a:t>
            </a:r>
            <a:r>
              <a:rPr lang="en-US" sz="236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36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sorgen</a:t>
            </a:r>
            <a:r>
              <a:rPr lang="en-US" sz="236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(NB: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Einbezug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weiterer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Akteure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sinnvoll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054195" y="7038382"/>
            <a:ext cx="278849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5601" y="0"/>
            <a:ext cx="8867987" cy="1066800"/>
          </a:xfrm>
          <a:custGeom>
            <a:avLst/>
            <a:gdLst/>
            <a:ahLst/>
            <a:cxnLst/>
            <a:rect l="l" t="t" r="r" b="b"/>
            <a:pathLst>
              <a:path w="8867987" h="1066800">
                <a:moveTo>
                  <a:pt x="0" y="0"/>
                </a:moveTo>
                <a:lnTo>
                  <a:pt x="8867987" y="0"/>
                </a:lnTo>
                <a:lnTo>
                  <a:pt x="8867987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7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3" name="Group 3"/>
          <p:cNvGrpSpPr/>
          <p:nvPr/>
        </p:nvGrpSpPr>
        <p:grpSpPr>
          <a:xfrm>
            <a:off x="8722361" y="0"/>
            <a:ext cx="1463040" cy="1068494"/>
            <a:chOff x="0" y="0"/>
            <a:chExt cx="1950720" cy="14246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50720" cy="1424686"/>
            </a:xfrm>
            <a:custGeom>
              <a:avLst/>
              <a:gdLst/>
              <a:ahLst/>
              <a:cxnLst/>
              <a:rect l="l" t="t" r="r" b="b"/>
              <a:pathLst>
                <a:path w="1950720" h="1424686">
                  <a:moveTo>
                    <a:pt x="0" y="0"/>
                  </a:moveTo>
                  <a:lnTo>
                    <a:pt x="1950720" y="0"/>
                  </a:lnTo>
                  <a:lnTo>
                    <a:pt x="1950720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89998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80320" y="0"/>
            <a:ext cx="345440" cy="1068494"/>
            <a:chOff x="0" y="0"/>
            <a:chExt cx="460587" cy="14246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0629" cy="1424686"/>
            </a:xfrm>
            <a:custGeom>
              <a:avLst/>
              <a:gdLst/>
              <a:ahLst/>
              <a:cxnLst/>
              <a:rect l="l" t="t" r="r" b="b"/>
              <a:pathLst>
                <a:path w="460629" h="1424686">
                  <a:moveTo>
                    <a:pt x="0" y="0"/>
                  </a:moveTo>
                  <a:lnTo>
                    <a:pt x="460629" y="0"/>
                  </a:lnTo>
                  <a:lnTo>
                    <a:pt x="460629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89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7" name="Freeform 7" descr="O:\FE\FE_internal\Infrastructure\IT\FE Logo\FE (2004-)\Logo FE PC_300dpi_rund.tif"/>
          <p:cNvSpPr/>
          <p:nvPr/>
        </p:nvSpPr>
        <p:spPr>
          <a:xfrm>
            <a:off x="10505440" y="133774"/>
            <a:ext cx="753534" cy="751840"/>
          </a:xfrm>
          <a:custGeom>
            <a:avLst/>
            <a:gdLst/>
            <a:ahLst/>
            <a:cxnLst/>
            <a:rect l="l" t="t" r="r" b="b"/>
            <a:pathLst>
              <a:path w="753534" h="751840">
                <a:moveTo>
                  <a:pt x="0" y="0"/>
                </a:moveTo>
                <a:lnTo>
                  <a:pt x="753534" y="0"/>
                </a:lnTo>
                <a:lnTo>
                  <a:pt x="753534" y="751840"/>
                </a:lnTo>
                <a:lnTo>
                  <a:pt x="0" y="7518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25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8" name="Freeform 8"/>
          <p:cNvSpPr/>
          <p:nvPr/>
        </p:nvSpPr>
        <p:spPr>
          <a:xfrm>
            <a:off x="1625601" y="0"/>
            <a:ext cx="9760373" cy="1066800"/>
          </a:xfrm>
          <a:custGeom>
            <a:avLst/>
            <a:gdLst/>
            <a:ahLst/>
            <a:cxnLst/>
            <a:rect l="l" t="t" r="r" b="b"/>
            <a:pathLst>
              <a:path w="9760373" h="1066800">
                <a:moveTo>
                  <a:pt x="0" y="0"/>
                </a:moveTo>
                <a:lnTo>
                  <a:pt x="9760373" y="0"/>
                </a:lnTo>
                <a:lnTo>
                  <a:pt x="9760373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27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9" name="Freeform 9" descr="O:\FE\FE_internal\Infrastructure\IT\FE Logo\FE (2004-)\Logo FE PC_300dpi_rund.tif"/>
          <p:cNvSpPr/>
          <p:nvPr/>
        </p:nvSpPr>
        <p:spPr>
          <a:xfrm>
            <a:off x="6035040" y="3723641"/>
            <a:ext cx="924560" cy="924560"/>
          </a:xfrm>
          <a:custGeom>
            <a:avLst/>
            <a:gdLst/>
            <a:ahLst/>
            <a:cxnLst/>
            <a:rect l="l" t="t" r="r" b="b"/>
            <a:pathLst>
              <a:path w="924560" h="924560">
                <a:moveTo>
                  <a:pt x="0" y="0"/>
                </a:moveTo>
                <a:lnTo>
                  <a:pt x="924560" y="0"/>
                </a:lnTo>
                <a:lnTo>
                  <a:pt x="924560" y="924560"/>
                </a:lnTo>
                <a:lnTo>
                  <a:pt x="0" y="9245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0" name="Freeform 10"/>
          <p:cNvSpPr/>
          <p:nvPr/>
        </p:nvSpPr>
        <p:spPr>
          <a:xfrm>
            <a:off x="1816948" y="135467"/>
            <a:ext cx="3225799" cy="814494"/>
          </a:xfrm>
          <a:custGeom>
            <a:avLst/>
            <a:gdLst/>
            <a:ahLst/>
            <a:cxnLst/>
            <a:rect l="l" t="t" r="r" b="b"/>
            <a:pathLst>
              <a:path w="3225799" h="814494">
                <a:moveTo>
                  <a:pt x="0" y="0"/>
                </a:moveTo>
                <a:lnTo>
                  <a:pt x="3225800" y="0"/>
                </a:lnTo>
                <a:lnTo>
                  <a:pt x="3225800" y="814494"/>
                </a:lnTo>
                <a:lnTo>
                  <a:pt x="0" y="8144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5086" b="-5086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1" name="TextBox 11"/>
          <p:cNvSpPr txBox="1"/>
          <p:nvPr/>
        </p:nvSpPr>
        <p:spPr>
          <a:xfrm>
            <a:off x="2508638" y="1196278"/>
            <a:ext cx="7966323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08"/>
              </a:lnSpc>
            </a:pPr>
            <a:r>
              <a:rPr lang="en-US" sz="3840">
                <a:solidFill>
                  <a:srgbClr val="265938"/>
                </a:solidFill>
                <a:latin typeface="Arial Bold"/>
                <a:ea typeface="Arial Bold"/>
                <a:cs typeface="Arial Bold"/>
                <a:sym typeface="Arial Bold"/>
              </a:rPr>
              <a:t>Waldverjüngung:</a:t>
            </a:r>
          </a:p>
          <a:p>
            <a:pPr algn="ctr">
              <a:lnSpc>
                <a:spcPts val="4608"/>
              </a:lnSpc>
            </a:pPr>
            <a:r>
              <a:rPr lang="en-US" sz="3840">
                <a:solidFill>
                  <a:srgbClr val="265938"/>
                </a:solidFill>
                <a:latin typeface="Arial Bold"/>
                <a:ea typeface="Arial Bold"/>
                <a:cs typeface="Arial Bold"/>
                <a:sym typeface="Arial Bold"/>
              </a:rPr>
              <a:t>Stand der Forschung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17040" y="4820896"/>
            <a:ext cx="9570720" cy="1565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</a:pPr>
            <a:endParaRPr/>
          </a:p>
          <a:p>
            <a:pPr algn="ctr">
              <a:lnSpc>
                <a:spcPts val="3071"/>
              </a:lnSpc>
            </a:pPr>
            <a:r>
              <a:rPr lang="en-US" sz="25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Vielen Dank für die Aufmerksamkeit!</a:t>
            </a:r>
          </a:p>
          <a:p>
            <a:pPr algn="ctr">
              <a:lnSpc>
                <a:spcPts val="3071"/>
              </a:lnSpc>
            </a:pPr>
            <a:endParaRPr lang="en-US" sz="255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3071"/>
              </a:lnSpc>
            </a:pPr>
            <a:r>
              <a:rPr lang="en-US" sz="2559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8" tooltip="http://www.fe.ethz.ch/"/>
              </a:rPr>
              <a:t>http://www.fe.ethz.ch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5601" y="0"/>
            <a:ext cx="8867987" cy="1066800"/>
          </a:xfrm>
          <a:custGeom>
            <a:avLst/>
            <a:gdLst/>
            <a:ahLst/>
            <a:cxnLst/>
            <a:rect l="l" t="t" r="r" b="b"/>
            <a:pathLst>
              <a:path w="8867987" h="1066800">
                <a:moveTo>
                  <a:pt x="0" y="0"/>
                </a:moveTo>
                <a:lnTo>
                  <a:pt x="8867987" y="0"/>
                </a:lnTo>
                <a:lnTo>
                  <a:pt x="8867987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 r="-7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3" name="Group 3"/>
          <p:cNvGrpSpPr/>
          <p:nvPr/>
        </p:nvGrpSpPr>
        <p:grpSpPr>
          <a:xfrm>
            <a:off x="8722361" y="0"/>
            <a:ext cx="1463040" cy="1068494"/>
            <a:chOff x="0" y="0"/>
            <a:chExt cx="1950720" cy="14246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50720" cy="1424686"/>
            </a:xfrm>
            <a:custGeom>
              <a:avLst/>
              <a:gdLst/>
              <a:ahLst/>
              <a:cxnLst/>
              <a:rect l="l" t="t" r="r" b="b"/>
              <a:pathLst>
                <a:path w="1950720" h="1424686">
                  <a:moveTo>
                    <a:pt x="0" y="0"/>
                  </a:moveTo>
                  <a:lnTo>
                    <a:pt x="1950720" y="0"/>
                  </a:lnTo>
                  <a:lnTo>
                    <a:pt x="1950720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89998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80320" y="0"/>
            <a:ext cx="345440" cy="1068494"/>
            <a:chOff x="0" y="0"/>
            <a:chExt cx="460587" cy="14246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0629" cy="1424686"/>
            </a:xfrm>
            <a:custGeom>
              <a:avLst/>
              <a:gdLst/>
              <a:ahLst/>
              <a:cxnLst/>
              <a:rect l="l" t="t" r="r" b="b"/>
              <a:pathLst>
                <a:path w="460629" h="1424686">
                  <a:moveTo>
                    <a:pt x="0" y="0"/>
                  </a:moveTo>
                  <a:lnTo>
                    <a:pt x="460629" y="0"/>
                  </a:lnTo>
                  <a:lnTo>
                    <a:pt x="460629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89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7" name="Freeform 7" descr="O:\FE\FE_internal\Infrastructure\IT\FE Logo\FE (2004-)\Logo FE PC_300dpi_rund.tif"/>
          <p:cNvSpPr/>
          <p:nvPr/>
        </p:nvSpPr>
        <p:spPr>
          <a:xfrm>
            <a:off x="10505440" y="133774"/>
            <a:ext cx="753534" cy="751840"/>
          </a:xfrm>
          <a:custGeom>
            <a:avLst/>
            <a:gdLst/>
            <a:ahLst/>
            <a:cxnLst/>
            <a:rect l="l" t="t" r="r" b="b"/>
            <a:pathLst>
              <a:path w="753534" h="751840">
                <a:moveTo>
                  <a:pt x="0" y="0"/>
                </a:moveTo>
                <a:lnTo>
                  <a:pt x="753534" y="0"/>
                </a:lnTo>
                <a:lnTo>
                  <a:pt x="753534" y="751840"/>
                </a:lnTo>
                <a:lnTo>
                  <a:pt x="0" y="7518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25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8" name="TextBox 8"/>
          <p:cNvSpPr txBox="1"/>
          <p:nvPr/>
        </p:nvSpPr>
        <p:spPr>
          <a:xfrm>
            <a:off x="2357120" y="206824"/>
            <a:ext cx="6969760" cy="451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3"/>
              </a:lnSpc>
            </a:pPr>
            <a:r>
              <a:rPr lang="en-US" sz="2986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Walddynamik</a:t>
            </a:r>
          </a:p>
        </p:txBody>
      </p:sp>
      <p:sp>
        <p:nvSpPr>
          <p:cNvPr id="9" name="Freeform 9"/>
          <p:cNvSpPr/>
          <p:nvPr/>
        </p:nvSpPr>
        <p:spPr>
          <a:xfrm>
            <a:off x="2435107" y="1308548"/>
            <a:ext cx="7432740" cy="4938140"/>
          </a:xfrm>
          <a:custGeom>
            <a:avLst/>
            <a:gdLst/>
            <a:ahLst/>
            <a:cxnLst/>
            <a:rect l="l" t="t" r="r" b="b"/>
            <a:pathLst>
              <a:path w="7432740" h="4938140">
                <a:moveTo>
                  <a:pt x="0" y="0"/>
                </a:moveTo>
                <a:lnTo>
                  <a:pt x="7432740" y="0"/>
                </a:lnTo>
                <a:lnTo>
                  <a:pt x="7432740" y="4938140"/>
                </a:lnTo>
                <a:lnTo>
                  <a:pt x="0" y="4938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0" name="TextBox 10"/>
          <p:cNvSpPr txBox="1"/>
          <p:nvPr/>
        </p:nvSpPr>
        <p:spPr>
          <a:xfrm>
            <a:off x="6856856" y="6940772"/>
            <a:ext cx="3630887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Commarmot &amp; Brang (2011), Buch </a:t>
            </a:r>
            <a:r>
              <a:rPr lang="en-US" sz="1279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Waldreservate</a:t>
            </a:r>
          </a:p>
        </p:txBody>
      </p:sp>
      <p:sp>
        <p:nvSpPr>
          <p:cNvPr id="11" name="AutoShape 11"/>
          <p:cNvSpPr/>
          <p:nvPr/>
        </p:nvSpPr>
        <p:spPr>
          <a:xfrm>
            <a:off x="3357005" y="6454141"/>
            <a:ext cx="5161678" cy="0"/>
          </a:xfrm>
          <a:prstGeom prst="line">
            <a:avLst/>
          </a:prstGeom>
          <a:ln w="28575" cap="rnd">
            <a:solidFill>
              <a:srgbClr val="FF0000"/>
            </a:solidFill>
            <a:prstDash val="solid"/>
            <a:headEnd type="triangle" w="lg" len="med"/>
            <a:tailEnd type="triangle" w="lg" len="med"/>
          </a:ln>
        </p:spPr>
        <p:txBody>
          <a:bodyPr/>
          <a:lstStyle/>
          <a:p>
            <a:endParaRPr lang="de-CH"/>
          </a:p>
        </p:txBody>
      </p:sp>
      <p:sp>
        <p:nvSpPr>
          <p:cNvPr id="12" name="TextBox 12"/>
          <p:cNvSpPr txBox="1"/>
          <p:nvPr/>
        </p:nvSpPr>
        <p:spPr>
          <a:xfrm>
            <a:off x="4770234" y="6218114"/>
            <a:ext cx="2421593" cy="22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1"/>
              </a:lnSpc>
            </a:pPr>
            <a:r>
              <a:rPr lang="en-US" sz="1493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Naturwald: 300 - 400 Jahre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3347778" y="5349639"/>
            <a:ext cx="1344773" cy="457086"/>
            <a:chOff x="0" y="0"/>
            <a:chExt cx="1793031" cy="60944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92986" cy="609473"/>
            </a:xfrm>
            <a:custGeom>
              <a:avLst/>
              <a:gdLst/>
              <a:ahLst/>
              <a:cxnLst/>
              <a:rect l="l" t="t" r="r" b="b"/>
              <a:pathLst>
                <a:path w="1792986" h="609473">
                  <a:moveTo>
                    <a:pt x="0" y="304673"/>
                  </a:moveTo>
                  <a:lnTo>
                    <a:pt x="27051" y="304673"/>
                  </a:lnTo>
                  <a:lnTo>
                    <a:pt x="0" y="304673"/>
                  </a:lnTo>
                  <a:cubicBezTo>
                    <a:pt x="0" y="118745"/>
                    <a:pt x="430530" y="0"/>
                    <a:pt x="896493" y="0"/>
                  </a:cubicBezTo>
                  <a:cubicBezTo>
                    <a:pt x="1362456" y="0"/>
                    <a:pt x="1792986" y="118745"/>
                    <a:pt x="1792986" y="304673"/>
                  </a:cubicBezTo>
                  <a:lnTo>
                    <a:pt x="1765935" y="304673"/>
                  </a:lnTo>
                  <a:lnTo>
                    <a:pt x="1792986" y="304673"/>
                  </a:lnTo>
                  <a:cubicBezTo>
                    <a:pt x="1792986" y="490728"/>
                    <a:pt x="1362456" y="609346"/>
                    <a:pt x="896493" y="609346"/>
                  </a:cubicBezTo>
                  <a:lnTo>
                    <a:pt x="896493" y="582295"/>
                  </a:lnTo>
                  <a:lnTo>
                    <a:pt x="896493" y="609346"/>
                  </a:lnTo>
                  <a:cubicBezTo>
                    <a:pt x="430530" y="609473"/>
                    <a:pt x="0" y="490728"/>
                    <a:pt x="0" y="304673"/>
                  </a:cubicBezTo>
                  <a:lnTo>
                    <a:pt x="27051" y="304673"/>
                  </a:lnTo>
                  <a:lnTo>
                    <a:pt x="54229" y="304673"/>
                  </a:lnTo>
                  <a:lnTo>
                    <a:pt x="27051" y="304673"/>
                  </a:lnTo>
                  <a:lnTo>
                    <a:pt x="0" y="304673"/>
                  </a:lnTo>
                  <a:moveTo>
                    <a:pt x="54229" y="304673"/>
                  </a:moveTo>
                  <a:cubicBezTo>
                    <a:pt x="54229" y="319659"/>
                    <a:pt x="42037" y="331724"/>
                    <a:pt x="27178" y="331724"/>
                  </a:cubicBezTo>
                  <a:cubicBezTo>
                    <a:pt x="12319" y="331724"/>
                    <a:pt x="0" y="319659"/>
                    <a:pt x="0" y="304673"/>
                  </a:cubicBezTo>
                  <a:cubicBezTo>
                    <a:pt x="0" y="289687"/>
                    <a:pt x="12192" y="277622"/>
                    <a:pt x="27051" y="277622"/>
                  </a:cubicBezTo>
                  <a:cubicBezTo>
                    <a:pt x="41910" y="277622"/>
                    <a:pt x="54102" y="289814"/>
                    <a:pt x="54102" y="304673"/>
                  </a:cubicBezTo>
                  <a:cubicBezTo>
                    <a:pt x="54102" y="425323"/>
                    <a:pt x="402082" y="555244"/>
                    <a:pt x="896493" y="555244"/>
                  </a:cubicBezTo>
                  <a:cubicBezTo>
                    <a:pt x="1390904" y="555244"/>
                    <a:pt x="1738884" y="425323"/>
                    <a:pt x="1738884" y="304673"/>
                  </a:cubicBezTo>
                  <a:cubicBezTo>
                    <a:pt x="1738884" y="184023"/>
                    <a:pt x="1390777" y="54229"/>
                    <a:pt x="896493" y="54229"/>
                  </a:cubicBezTo>
                  <a:lnTo>
                    <a:pt x="896493" y="27051"/>
                  </a:lnTo>
                  <a:lnTo>
                    <a:pt x="896493" y="54229"/>
                  </a:lnTo>
                  <a:cubicBezTo>
                    <a:pt x="402209" y="54229"/>
                    <a:pt x="54229" y="184150"/>
                    <a:pt x="54229" y="304673"/>
                  </a:cubicBez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1145521" y="7038382"/>
            <a:ext cx="187523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6" name="AutoShape 16"/>
          <p:cNvSpPr/>
          <p:nvPr/>
        </p:nvSpPr>
        <p:spPr>
          <a:xfrm>
            <a:off x="3357005" y="6854200"/>
            <a:ext cx="3316468" cy="0"/>
          </a:xfrm>
          <a:prstGeom prst="line">
            <a:avLst/>
          </a:prstGeom>
          <a:ln w="28575" cap="rnd">
            <a:solidFill>
              <a:srgbClr val="0070C0"/>
            </a:solidFill>
            <a:prstDash val="solid"/>
            <a:headEnd type="triangle" w="lg" len="med"/>
            <a:tailEnd type="triangle" w="lg" len="med"/>
          </a:ln>
        </p:spPr>
        <p:txBody>
          <a:bodyPr/>
          <a:lstStyle/>
          <a:p>
            <a:endParaRPr lang="de-CH"/>
          </a:p>
        </p:txBody>
      </p:sp>
      <p:sp>
        <p:nvSpPr>
          <p:cNvPr id="17" name="TextBox 17"/>
          <p:cNvSpPr txBox="1"/>
          <p:nvPr/>
        </p:nvSpPr>
        <p:spPr>
          <a:xfrm>
            <a:off x="3608484" y="6588771"/>
            <a:ext cx="2799024" cy="22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1"/>
              </a:lnSpc>
            </a:pPr>
            <a:r>
              <a:rPr lang="en-US" sz="1493">
                <a:solidFill>
                  <a:srgbClr val="0070C0"/>
                </a:solidFill>
                <a:latin typeface="Arial Bold"/>
                <a:ea typeface="Arial Bold"/>
                <a:cs typeface="Arial Bold"/>
                <a:sym typeface="Arial Bold"/>
              </a:rPr>
              <a:t>Wirtschaftswald: 80-120 Jahre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5601" y="0"/>
            <a:ext cx="8867987" cy="1066800"/>
          </a:xfrm>
          <a:custGeom>
            <a:avLst/>
            <a:gdLst/>
            <a:ahLst/>
            <a:cxnLst/>
            <a:rect l="l" t="t" r="r" b="b"/>
            <a:pathLst>
              <a:path w="8867987" h="1066800">
                <a:moveTo>
                  <a:pt x="0" y="0"/>
                </a:moveTo>
                <a:lnTo>
                  <a:pt x="8867987" y="0"/>
                </a:lnTo>
                <a:lnTo>
                  <a:pt x="8867987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 r="-7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3" name="Group 3"/>
          <p:cNvGrpSpPr/>
          <p:nvPr/>
        </p:nvGrpSpPr>
        <p:grpSpPr>
          <a:xfrm>
            <a:off x="8722361" y="0"/>
            <a:ext cx="1463040" cy="1068494"/>
            <a:chOff x="0" y="0"/>
            <a:chExt cx="1950720" cy="14246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50720" cy="1424686"/>
            </a:xfrm>
            <a:custGeom>
              <a:avLst/>
              <a:gdLst/>
              <a:ahLst/>
              <a:cxnLst/>
              <a:rect l="l" t="t" r="r" b="b"/>
              <a:pathLst>
                <a:path w="1950720" h="1424686">
                  <a:moveTo>
                    <a:pt x="0" y="0"/>
                  </a:moveTo>
                  <a:lnTo>
                    <a:pt x="1950720" y="0"/>
                  </a:lnTo>
                  <a:lnTo>
                    <a:pt x="1950720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89998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80320" y="0"/>
            <a:ext cx="345440" cy="1068494"/>
            <a:chOff x="0" y="0"/>
            <a:chExt cx="460587" cy="14246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0629" cy="1424686"/>
            </a:xfrm>
            <a:custGeom>
              <a:avLst/>
              <a:gdLst/>
              <a:ahLst/>
              <a:cxnLst/>
              <a:rect l="l" t="t" r="r" b="b"/>
              <a:pathLst>
                <a:path w="460629" h="1424686">
                  <a:moveTo>
                    <a:pt x="0" y="0"/>
                  </a:moveTo>
                  <a:lnTo>
                    <a:pt x="460629" y="0"/>
                  </a:lnTo>
                  <a:lnTo>
                    <a:pt x="460629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89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7" name="Freeform 7" descr="O:\FE\FE_internal\Infrastructure\IT\FE Logo\FE (2004-)\Logo FE PC_300dpi_rund.tif"/>
          <p:cNvSpPr/>
          <p:nvPr/>
        </p:nvSpPr>
        <p:spPr>
          <a:xfrm>
            <a:off x="10505440" y="133774"/>
            <a:ext cx="753534" cy="751840"/>
          </a:xfrm>
          <a:custGeom>
            <a:avLst/>
            <a:gdLst/>
            <a:ahLst/>
            <a:cxnLst/>
            <a:rect l="l" t="t" r="r" b="b"/>
            <a:pathLst>
              <a:path w="753534" h="751840">
                <a:moveTo>
                  <a:pt x="0" y="0"/>
                </a:moveTo>
                <a:lnTo>
                  <a:pt x="753534" y="0"/>
                </a:lnTo>
                <a:lnTo>
                  <a:pt x="753534" y="751840"/>
                </a:lnTo>
                <a:lnTo>
                  <a:pt x="0" y="7518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25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8" name="Group 8"/>
          <p:cNvGrpSpPr/>
          <p:nvPr/>
        </p:nvGrpSpPr>
        <p:grpSpPr>
          <a:xfrm>
            <a:off x="5791657" y="1096465"/>
            <a:ext cx="1213264" cy="1211840"/>
            <a:chOff x="0" y="0"/>
            <a:chExt cx="1617685" cy="1615787"/>
          </a:xfrm>
        </p:grpSpPr>
        <p:sp>
          <p:nvSpPr>
            <p:cNvPr id="9" name="Freeform 9"/>
            <p:cNvSpPr/>
            <p:nvPr/>
          </p:nvSpPr>
          <p:spPr>
            <a:xfrm>
              <a:off x="27051" y="27051"/>
              <a:ext cx="1563624" cy="1561592"/>
            </a:xfrm>
            <a:custGeom>
              <a:avLst/>
              <a:gdLst/>
              <a:ahLst/>
              <a:cxnLst/>
              <a:rect l="l" t="t" r="r" b="b"/>
              <a:pathLst>
                <a:path w="1563624" h="1561592">
                  <a:moveTo>
                    <a:pt x="0" y="780796"/>
                  </a:moveTo>
                  <a:cubicBezTo>
                    <a:pt x="0" y="349631"/>
                    <a:pt x="350012" y="0"/>
                    <a:pt x="781812" y="0"/>
                  </a:cubicBezTo>
                  <a:cubicBezTo>
                    <a:pt x="1213612" y="0"/>
                    <a:pt x="1563624" y="349631"/>
                    <a:pt x="1563624" y="780796"/>
                  </a:cubicBezTo>
                  <a:cubicBezTo>
                    <a:pt x="1563624" y="1211961"/>
                    <a:pt x="1213612" y="1561592"/>
                    <a:pt x="781812" y="1561592"/>
                  </a:cubicBezTo>
                  <a:cubicBezTo>
                    <a:pt x="350012" y="1561592"/>
                    <a:pt x="0" y="1212088"/>
                    <a:pt x="0" y="780796"/>
                  </a:cubicBezTo>
                  <a:close/>
                </a:path>
              </a:pathLst>
            </a:custGeom>
            <a:solidFill>
              <a:srgbClr val="FF0000">
                <a:alpha val="19608"/>
              </a:srgbClr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617726" cy="1615821"/>
            </a:xfrm>
            <a:custGeom>
              <a:avLst/>
              <a:gdLst/>
              <a:ahLst/>
              <a:cxnLst/>
              <a:rect l="l" t="t" r="r" b="b"/>
              <a:pathLst>
                <a:path w="1617726" h="1615821">
                  <a:moveTo>
                    <a:pt x="0" y="807847"/>
                  </a:moveTo>
                  <a:cubicBezTo>
                    <a:pt x="0" y="361696"/>
                    <a:pt x="362204" y="0"/>
                    <a:pt x="808863" y="0"/>
                  </a:cubicBezTo>
                  <a:lnTo>
                    <a:pt x="808863" y="27051"/>
                  </a:lnTo>
                  <a:lnTo>
                    <a:pt x="808863" y="0"/>
                  </a:lnTo>
                  <a:cubicBezTo>
                    <a:pt x="1255522" y="0"/>
                    <a:pt x="1617726" y="361696"/>
                    <a:pt x="1617726" y="807847"/>
                  </a:cubicBezTo>
                  <a:lnTo>
                    <a:pt x="1590675" y="807847"/>
                  </a:lnTo>
                  <a:lnTo>
                    <a:pt x="1617726" y="807847"/>
                  </a:lnTo>
                  <a:cubicBezTo>
                    <a:pt x="1617726" y="1254125"/>
                    <a:pt x="1255522" y="1615694"/>
                    <a:pt x="808863" y="1615694"/>
                  </a:cubicBezTo>
                  <a:lnTo>
                    <a:pt x="808863" y="1588643"/>
                  </a:lnTo>
                  <a:lnTo>
                    <a:pt x="808863" y="1615694"/>
                  </a:lnTo>
                  <a:cubicBezTo>
                    <a:pt x="362204" y="1615821"/>
                    <a:pt x="0" y="1254125"/>
                    <a:pt x="0" y="807847"/>
                  </a:cubicBezTo>
                  <a:lnTo>
                    <a:pt x="27051" y="807847"/>
                  </a:lnTo>
                  <a:lnTo>
                    <a:pt x="50038" y="822198"/>
                  </a:lnTo>
                  <a:cubicBezTo>
                    <a:pt x="43688" y="832485"/>
                    <a:pt x="31242" y="837184"/>
                    <a:pt x="19558" y="833882"/>
                  </a:cubicBezTo>
                  <a:cubicBezTo>
                    <a:pt x="7874" y="830580"/>
                    <a:pt x="0" y="820039"/>
                    <a:pt x="0" y="807847"/>
                  </a:cubicBezTo>
                  <a:moveTo>
                    <a:pt x="54229" y="807847"/>
                  </a:moveTo>
                  <a:lnTo>
                    <a:pt x="27051" y="807847"/>
                  </a:lnTo>
                  <a:lnTo>
                    <a:pt x="4064" y="793496"/>
                  </a:lnTo>
                  <a:cubicBezTo>
                    <a:pt x="10414" y="783209"/>
                    <a:pt x="22860" y="778510"/>
                    <a:pt x="34544" y="781812"/>
                  </a:cubicBezTo>
                  <a:cubicBezTo>
                    <a:pt x="46228" y="785114"/>
                    <a:pt x="54229" y="795782"/>
                    <a:pt x="54229" y="807847"/>
                  </a:cubicBezTo>
                  <a:cubicBezTo>
                    <a:pt x="54229" y="1224026"/>
                    <a:pt x="392049" y="1561592"/>
                    <a:pt x="808863" y="1561592"/>
                  </a:cubicBezTo>
                  <a:cubicBezTo>
                    <a:pt x="1225677" y="1561592"/>
                    <a:pt x="1563497" y="1224153"/>
                    <a:pt x="1563497" y="807847"/>
                  </a:cubicBezTo>
                  <a:cubicBezTo>
                    <a:pt x="1563497" y="391541"/>
                    <a:pt x="1225677" y="54229"/>
                    <a:pt x="808863" y="54229"/>
                  </a:cubicBezTo>
                  <a:lnTo>
                    <a:pt x="808863" y="27051"/>
                  </a:lnTo>
                  <a:lnTo>
                    <a:pt x="808863" y="54229"/>
                  </a:lnTo>
                  <a:cubicBezTo>
                    <a:pt x="392049" y="54229"/>
                    <a:pt x="54229" y="391668"/>
                    <a:pt x="54229" y="807847"/>
                  </a:cubicBez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353733" y="232411"/>
            <a:ext cx="6969760" cy="451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3"/>
              </a:lnSpc>
            </a:pPr>
            <a:r>
              <a:rPr lang="en-US" sz="2986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Verjüngung als Schlüssel-Prozess</a:t>
            </a:r>
          </a:p>
        </p:txBody>
      </p:sp>
      <p:sp>
        <p:nvSpPr>
          <p:cNvPr id="12" name="Freeform 12"/>
          <p:cNvSpPr/>
          <p:nvPr/>
        </p:nvSpPr>
        <p:spPr>
          <a:xfrm>
            <a:off x="4477761" y="2559705"/>
            <a:ext cx="3827970" cy="2546876"/>
          </a:xfrm>
          <a:custGeom>
            <a:avLst/>
            <a:gdLst/>
            <a:ahLst/>
            <a:cxnLst/>
            <a:rect l="l" t="t" r="r" b="b"/>
            <a:pathLst>
              <a:path w="3827970" h="2546876">
                <a:moveTo>
                  <a:pt x="0" y="0"/>
                </a:moveTo>
                <a:lnTo>
                  <a:pt x="3827970" y="0"/>
                </a:lnTo>
                <a:lnTo>
                  <a:pt x="3827970" y="2546875"/>
                </a:lnTo>
                <a:lnTo>
                  <a:pt x="0" y="25468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1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13" name="Group 13"/>
          <p:cNvGrpSpPr/>
          <p:nvPr/>
        </p:nvGrpSpPr>
        <p:grpSpPr>
          <a:xfrm>
            <a:off x="6629670" y="4825204"/>
            <a:ext cx="1680981" cy="262636"/>
            <a:chOff x="0" y="0"/>
            <a:chExt cx="2241307" cy="35018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241296" cy="350139"/>
            </a:xfrm>
            <a:custGeom>
              <a:avLst/>
              <a:gdLst/>
              <a:ahLst/>
              <a:cxnLst/>
              <a:rect l="l" t="t" r="r" b="b"/>
              <a:pathLst>
                <a:path w="2241296" h="350139">
                  <a:moveTo>
                    <a:pt x="0" y="0"/>
                  </a:moveTo>
                  <a:lnTo>
                    <a:pt x="2241296" y="0"/>
                  </a:lnTo>
                  <a:lnTo>
                    <a:pt x="2241296" y="350139"/>
                  </a:lnTo>
                  <a:lnTo>
                    <a:pt x="0" y="350139"/>
                  </a:lnTo>
                  <a:close/>
                </a:path>
              </a:pathLst>
            </a:custGeom>
            <a:solidFill>
              <a:srgbClr val="FFFFFF">
                <a:alpha val="8627"/>
              </a:srgbClr>
            </a:solidFill>
          </p:spPr>
          <p:txBody>
            <a:bodyPr/>
            <a:lstStyle/>
            <a:p>
              <a:endParaRPr lang="de-CH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2241307" cy="378756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>
                <a:lnSpc>
                  <a:spcPts val="1280"/>
                </a:lnSpc>
              </a:pPr>
              <a:r>
                <a:rPr lang="en-US" sz="1066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Scatlè (S. Walker, 2010)</a:t>
              </a:r>
            </a:p>
          </p:txBody>
        </p:sp>
      </p:grpSp>
      <p:sp>
        <p:nvSpPr>
          <p:cNvPr id="16" name="Freeform 16" descr="Snowman with solid fill"/>
          <p:cNvSpPr/>
          <p:nvPr/>
        </p:nvSpPr>
        <p:spPr>
          <a:xfrm>
            <a:off x="5912716" y="5830854"/>
            <a:ext cx="975360" cy="975360"/>
          </a:xfrm>
          <a:custGeom>
            <a:avLst/>
            <a:gdLst/>
            <a:ahLst/>
            <a:cxnLst/>
            <a:rect l="l" t="t" r="r" b="b"/>
            <a:pathLst>
              <a:path w="975360" h="975360">
                <a:moveTo>
                  <a:pt x="0" y="0"/>
                </a:moveTo>
                <a:lnTo>
                  <a:pt x="975360" y="0"/>
                </a:lnTo>
                <a:lnTo>
                  <a:pt x="975360" y="975360"/>
                </a:lnTo>
                <a:lnTo>
                  <a:pt x="0" y="9753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7" name="Freeform 17" descr="Thermometer with solid fill"/>
          <p:cNvSpPr/>
          <p:nvPr/>
        </p:nvSpPr>
        <p:spPr>
          <a:xfrm>
            <a:off x="8695533" y="1529102"/>
            <a:ext cx="975360" cy="975360"/>
          </a:xfrm>
          <a:custGeom>
            <a:avLst/>
            <a:gdLst/>
            <a:ahLst/>
            <a:cxnLst/>
            <a:rect l="l" t="t" r="r" b="b"/>
            <a:pathLst>
              <a:path w="975360" h="975360">
                <a:moveTo>
                  <a:pt x="0" y="0"/>
                </a:moveTo>
                <a:lnTo>
                  <a:pt x="975360" y="0"/>
                </a:lnTo>
                <a:lnTo>
                  <a:pt x="975360" y="975360"/>
                </a:lnTo>
                <a:lnTo>
                  <a:pt x="0" y="9753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8" name="Freeform 18" descr="Bonfire with solid fill"/>
          <p:cNvSpPr/>
          <p:nvPr/>
        </p:nvSpPr>
        <p:spPr>
          <a:xfrm>
            <a:off x="9594180" y="2878729"/>
            <a:ext cx="975360" cy="975360"/>
          </a:xfrm>
          <a:custGeom>
            <a:avLst/>
            <a:gdLst/>
            <a:ahLst/>
            <a:cxnLst/>
            <a:rect l="l" t="t" r="r" b="b"/>
            <a:pathLst>
              <a:path w="975360" h="975360">
                <a:moveTo>
                  <a:pt x="0" y="0"/>
                </a:moveTo>
                <a:lnTo>
                  <a:pt x="975360" y="0"/>
                </a:lnTo>
                <a:lnTo>
                  <a:pt x="975360" y="975360"/>
                </a:lnTo>
                <a:lnTo>
                  <a:pt x="0" y="9753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9" name="Freeform 19" descr="Desert scene with solid fill"/>
          <p:cNvSpPr/>
          <p:nvPr/>
        </p:nvSpPr>
        <p:spPr>
          <a:xfrm>
            <a:off x="7920850" y="5410944"/>
            <a:ext cx="975360" cy="975360"/>
          </a:xfrm>
          <a:custGeom>
            <a:avLst/>
            <a:gdLst/>
            <a:ahLst/>
            <a:cxnLst/>
            <a:rect l="l" t="t" r="r" b="b"/>
            <a:pathLst>
              <a:path w="975360" h="975360">
                <a:moveTo>
                  <a:pt x="0" y="0"/>
                </a:moveTo>
                <a:lnTo>
                  <a:pt x="975360" y="0"/>
                </a:lnTo>
                <a:lnTo>
                  <a:pt x="975360" y="975360"/>
                </a:lnTo>
                <a:lnTo>
                  <a:pt x="0" y="9753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20" name="Freeform 20" descr="Deer with solid fill"/>
          <p:cNvSpPr/>
          <p:nvPr/>
        </p:nvSpPr>
        <p:spPr>
          <a:xfrm>
            <a:off x="3333907" y="1541971"/>
            <a:ext cx="975360" cy="975360"/>
          </a:xfrm>
          <a:custGeom>
            <a:avLst/>
            <a:gdLst/>
            <a:ahLst/>
            <a:cxnLst/>
            <a:rect l="l" t="t" r="r" b="b"/>
            <a:pathLst>
              <a:path w="975360" h="975360">
                <a:moveTo>
                  <a:pt x="0" y="0"/>
                </a:moveTo>
                <a:lnTo>
                  <a:pt x="975360" y="0"/>
                </a:lnTo>
                <a:lnTo>
                  <a:pt x="975360" y="975360"/>
                </a:lnTo>
                <a:lnTo>
                  <a:pt x="0" y="97536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21" name="Freeform 21" descr="Snail with solid fill"/>
          <p:cNvSpPr/>
          <p:nvPr/>
        </p:nvSpPr>
        <p:spPr>
          <a:xfrm>
            <a:off x="2390779" y="2889687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87680" h="487680">
                <a:moveTo>
                  <a:pt x="0" y="0"/>
                </a:moveTo>
                <a:lnTo>
                  <a:pt x="487680" y="0"/>
                </a:lnTo>
                <a:lnTo>
                  <a:pt x="487680" y="487680"/>
                </a:lnTo>
                <a:lnTo>
                  <a:pt x="0" y="48768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22" name="Freeform 22" descr="Rat with solid fill"/>
          <p:cNvSpPr/>
          <p:nvPr/>
        </p:nvSpPr>
        <p:spPr>
          <a:xfrm>
            <a:off x="2735335" y="3219249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87680" h="487680">
                <a:moveTo>
                  <a:pt x="0" y="0"/>
                </a:moveTo>
                <a:lnTo>
                  <a:pt x="487680" y="0"/>
                </a:lnTo>
                <a:lnTo>
                  <a:pt x="487680" y="487680"/>
                </a:lnTo>
                <a:lnTo>
                  <a:pt x="0" y="48768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23" name="Freeform 23" descr="Mushroom with solid fill"/>
          <p:cNvSpPr/>
          <p:nvPr/>
        </p:nvSpPr>
        <p:spPr>
          <a:xfrm>
            <a:off x="3881351" y="5414629"/>
            <a:ext cx="975360" cy="975360"/>
          </a:xfrm>
          <a:custGeom>
            <a:avLst/>
            <a:gdLst/>
            <a:ahLst/>
            <a:cxnLst/>
            <a:rect l="l" t="t" r="r" b="b"/>
            <a:pathLst>
              <a:path w="975360" h="975360">
                <a:moveTo>
                  <a:pt x="0" y="0"/>
                </a:moveTo>
                <a:lnTo>
                  <a:pt x="975360" y="0"/>
                </a:lnTo>
                <a:lnTo>
                  <a:pt x="975360" y="975360"/>
                </a:lnTo>
                <a:lnTo>
                  <a:pt x="0" y="97536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24" name="Freeform 24" descr="Dim (Medium Sun) with solid fill"/>
          <p:cNvSpPr/>
          <p:nvPr/>
        </p:nvSpPr>
        <p:spPr>
          <a:xfrm>
            <a:off x="5912716" y="1215417"/>
            <a:ext cx="975360" cy="975360"/>
          </a:xfrm>
          <a:custGeom>
            <a:avLst/>
            <a:gdLst/>
            <a:ahLst/>
            <a:cxnLst/>
            <a:rect l="l" t="t" r="r" b="b"/>
            <a:pathLst>
              <a:path w="975360" h="975360">
                <a:moveTo>
                  <a:pt x="0" y="0"/>
                </a:moveTo>
                <a:lnTo>
                  <a:pt x="975360" y="0"/>
                </a:lnTo>
                <a:lnTo>
                  <a:pt x="975360" y="975360"/>
                </a:lnTo>
                <a:lnTo>
                  <a:pt x="0" y="97536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25" name="Freeform 25" descr="Rain with solid fill"/>
          <p:cNvSpPr/>
          <p:nvPr/>
        </p:nvSpPr>
        <p:spPr>
          <a:xfrm>
            <a:off x="9619404" y="4427556"/>
            <a:ext cx="975360" cy="975360"/>
          </a:xfrm>
          <a:custGeom>
            <a:avLst/>
            <a:gdLst/>
            <a:ahLst/>
            <a:cxnLst/>
            <a:rect l="l" t="t" r="r" b="b"/>
            <a:pathLst>
              <a:path w="975360" h="975360">
                <a:moveTo>
                  <a:pt x="0" y="0"/>
                </a:moveTo>
                <a:lnTo>
                  <a:pt x="975360" y="0"/>
                </a:lnTo>
                <a:lnTo>
                  <a:pt x="975360" y="975360"/>
                </a:lnTo>
                <a:lnTo>
                  <a:pt x="0" y="97536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26" name="Freeform 26" descr="Barrels of wine in racks"/>
          <p:cNvSpPr/>
          <p:nvPr/>
        </p:nvSpPr>
        <p:spPr>
          <a:xfrm>
            <a:off x="9827909" y="5833928"/>
            <a:ext cx="1555626" cy="1481273"/>
          </a:xfrm>
          <a:custGeom>
            <a:avLst/>
            <a:gdLst/>
            <a:ahLst/>
            <a:cxnLst/>
            <a:rect l="l" t="t" r="r" b="b"/>
            <a:pathLst>
              <a:path w="1555626" h="1481273">
                <a:moveTo>
                  <a:pt x="0" y="0"/>
                </a:moveTo>
                <a:lnTo>
                  <a:pt x="1555626" y="0"/>
                </a:lnTo>
                <a:lnTo>
                  <a:pt x="1555626" y="1481273"/>
                </a:lnTo>
                <a:lnTo>
                  <a:pt x="0" y="1481273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r="-66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27" name="Freeform 27" descr="Plant with solid fill"/>
          <p:cNvSpPr/>
          <p:nvPr/>
        </p:nvSpPr>
        <p:spPr>
          <a:xfrm>
            <a:off x="2295993" y="4249279"/>
            <a:ext cx="975360" cy="975360"/>
          </a:xfrm>
          <a:custGeom>
            <a:avLst/>
            <a:gdLst/>
            <a:ahLst/>
            <a:cxnLst/>
            <a:rect l="l" t="t" r="r" b="b"/>
            <a:pathLst>
              <a:path w="975360" h="975360">
                <a:moveTo>
                  <a:pt x="0" y="0"/>
                </a:moveTo>
                <a:lnTo>
                  <a:pt x="975360" y="0"/>
                </a:lnTo>
                <a:lnTo>
                  <a:pt x="975360" y="975360"/>
                </a:lnTo>
                <a:lnTo>
                  <a:pt x="0" y="97536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28" name="AutoShape 28"/>
          <p:cNvSpPr/>
          <p:nvPr/>
        </p:nvSpPr>
        <p:spPr>
          <a:xfrm rot="423772">
            <a:off x="7077829" y="1891879"/>
            <a:ext cx="1845705" cy="0"/>
          </a:xfrm>
          <a:prstGeom prst="line">
            <a:avLst/>
          </a:prstGeom>
          <a:ln w="28575" cap="rnd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de-CH"/>
          </a:p>
        </p:txBody>
      </p:sp>
      <p:sp>
        <p:nvSpPr>
          <p:cNvPr id="29" name="AutoShape 29"/>
          <p:cNvSpPr/>
          <p:nvPr/>
        </p:nvSpPr>
        <p:spPr>
          <a:xfrm rot="1665522">
            <a:off x="6894253" y="2636414"/>
            <a:ext cx="2967729" cy="0"/>
          </a:xfrm>
          <a:prstGeom prst="line">
            <a:avLst/>
          </a:prstGeom>
          <a:ln w="28575" cap="rnd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de-CH"/>
          </a:p>
        </p:txBody>
      </p:sp>
      <p:sp>
        <p:nvSpPr>
          <p:cNvPr id="30" name="AutoShape 30"/>
          <p:cNvSpPr/>
          <p:nvPr/>
        </p:nvSpPr>
        <p:spPr>
          <a:xfrm rot="5452518">
            <a:off x="4706635" y="4051678"/>
            <a:ext cx="3381236" cy="0"/>
          </a:xfrm>
          <a:prstGeom prst="line">
            <a:avLst/>
          </a:prstGeom>
          <a:ln w="28575" cap="rnd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de-CH"/>
          </a:p>
        </p:txBody>
      </p:sp>
      <p:sp>
        <p:nvSpPr>
          <p:cNvPr id="31" name="AutoShape 31"/>
          <p:cNvSpPr/>
          <p:nvPr/>
        </p:nvSpPr>
        <p:spPr>
          <a:xfrm rot="10218179">
            <a:off x="4298994" y="1910055"/>
            <a:ext cx="1427606" cy="0"/>
          </a:xfrm>
          <a:prstGeom prst="line">
            <a:avLst/>
          </a:prstGeom>
          <a:ln w="19050" cap="rnd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de-CH"/>
          </a:p>
        </p:txBody>
      </p:sp>
      <p:sp>
        <p:nvSpPr>
          <p:cNvPr id="32" name="AutoShape 32"/>
          <p:cNvSpPr/>
          <p:nvPr/>
        </p:nvSpPr>
        <p:spPr>
          <a:xfrm rot="8240781">
            <a:off x="2736888" y="3379850"/>
            <a:ext cx="3597941" cy="0"/>
          </a:xfrm>
          <a:prstGeom prst="line">
            <a:avLst/>
          </a:prstGeom>
          <a:ln w="28575" cap="rnd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de-CH"/>
          </a:p>
        </p:txBody>
      </p:sp>
      <p:sp>
        <p:nvSpPr>
          <p:cNvPr id="33" name="AutoShape 33"/>
          <p:cNvSpPr/>
          <p:nvPr/>
        </p:nvSpPr>
        <p:spPr>
          <a:xfrm rot="3803360">
            <a:off x="5680175" y="3850764"/>
            <a:ext cx="3496250" cy="0"/>
          </a:xfrm>
          <a:prstGeom prst="line">
            <a:avLst/>
          </a:prstGeom>
          <a:ln w="28575" cap="rnd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de-CH"/>
          </a:p>
        </p:txBody>
      </p:sp>
      <p:sp>
        <p:nvSpPr>
          <p:cNvPr id="34" name="TextBox 34"/>
          <p:cNvSpPr txBox="1"/>
          <p:nvPr/>
        </p:nvSpPr>
        <p:spPr>
          <a:xfrm>
            <a:off x="11145521" y="7038382"/>
            <a:ext cx="187523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5"/>
              </a:lnSpc>
            </a:pPr>
            <a:r>
              <a:rPr lang="en-US" sz="127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5601" y="0"/>
            <a:ext cx="8867987" cy="1066800"/>
          </a:xfrm>
          <a:custGeom>
            <a:avLst/>
            <a:gdLst/>
            <a:ahLst/>
            <a:cxnLst/>
            <a:rect l="l" t="t" r="r" b="b"/>
            <a:pathLst>
              <a:path w="8867987" h="1066800">
                <a:moveTo>
                  <a:pt x="0" y="0"/>
                </a:moveTo>
                <a:lnTo>
                  <a:pt x="8867987" y="0"/>
                </a:lnTo>
                <a:lnTo>
                  <a:pt x="8867987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 r="-7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3" name="Group 3"/>
          <p:cNvGrpSpPr/>
          <p:nvPr/>
        </p:nvGrpSpPr>
        <p:grpSpPr>
          <a:xfrm>
            <a:off x="8722361" y="0"/>
            <a:ext cx="1463040" cy="1068494"/>
            <a:chOff x="0" y="0"/>
            <a:chExt cx="1950720" cy="14246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50720" cy="1424686"/>
            </a:xfrm>
            <a:custGeom>
              <a:avLst/>
              <a:gdLst/>
              <a:ahLst/>
              <a:cxnLst/>
              <a:rect l="l" t="t" r="r" b="b"/>
              <a:pathLst>
                <a:path w="1950720" h="1424686">
                  <a:moveTo>
                    <a:pt x="0" y="0"/>
                  </a:moveTo>
                  <a:lnTo>
                    <a:pt x="1950720" y="0"/>
                  </a:lnTo>
                  <a:lnTo>
                    <a:pt x="1950720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89998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80320" y="0"/>
            <a:ext cx="345440" cy="1068494"/>
            <a:chOff x="0" y="0"/>
            <a:chExt cx="460587" cy="14246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0629" cy="1424686"/>
            </a:xfrm>
            <a:custGeom>
              <a:avLst/>
              <a:gdLst/>
              <a:ahLst/>
              <a:cxnLst/>
              <a:rect l="l" t="t" r="r" b="b"/>
              <a:pathLst>
                <a:path w="460629" h="1424686">
                  <a:moveTo>
                    <a:pt x="0" y="0"/>
                  </a:moveTo>
                  <a:lnTo>
                    <a:pt x="460629" y="0"/>
                  </a:lnTo>
                  <a:lnTo>
                    <a:pt x="460629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89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7" name="Freeform 7" descr="O:\FE\FE_internal\Infrastructure\IT\FE Logo\FE (2004-)\Logo FE PC_300dpi_rund.tif"/>
          <p:cNvSpPr/>
          <p:nvPr/>
        </p:nvSpPr>
        <p:spPr>
          <a:xfrm>
            <a:off x="10505440" y="133774"/>
            <a:ext cx="753534" cy="751840"/>
          </a:xfrm>
          <a:custGeom>
            <a:avLst/>
            <a:gdLst/>
            <a:ahLst/>
            <a:cxnLst/>
            <a:rect l="l" t="t" r="r" b="b"/>
            <a:pathLst>
              <a:path w="753534" h="751840">
                <a:moveTo>
                  <a:pt x="0" y="0"/>
                </a:moveTo>
                <a:lnTo>
                  <a:pt x="753534" y="0"/>
                </a:lnTo>
                <a:lnTo>
                  <a:pt x="753534" y="751840"/>
                </a:lnTo>
                <a:lnTo>
                  <a:pt x="0" y="7518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25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8" name="TextBox 8"/>
          <p:cNvSpPr txBox="1"/>
          <p:nvPr/>
        </p:nvSpPr>
        <p:spPr>
          <a:xfrm>
            <a:off x="8193199" y="1061675"/>
            <a:ext cx="2005428" cy="645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0"/>
              </a:lnSpc>
            </a:pPr>
            <a: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Balsthal (SO) um 1800</a:t>
            </a:r>
          </a:p>
        </p:txBody>
      </p:sp>
      <p:sp>
        <p:nvSpPr>
          <p:cNvPr id="9" name="Freeform 9"/>
          <p:cNvSpPr/>
          <p:nvPr/>
        </p:nvSpPr>
        <p:spPr>
          <a:xfrm>
            <a:off x="1625601" y="1063581"/>
            <a:ext cx="6476159" cy="3188551"/>
          </a:xfrm>
          <a:custGeom>
            <a:avLst/>
            <a:gdLst/>
            <a:ahLst/>
            <a:cxnLst/>
            <a:rect l="l" t="t" r="r" b="b"/>
            <a:pathLst>
              <a:path w="6476159" h="3188551">
                <a:moveTo>
                  <a:pt x="0" y="0"/>
                </a:moveTo>
                <a:lnTo>
                  <a:pt x="6476159" y="0"/>
                </a:lnTo>
                <a:lnTo>
                  <a:pt x="6476159" y="3188551"/>
                </a:lnTo>
                <a:lnTo>
                  <a:pt x="0" y="31885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95909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0" name="TextBox 10"/>
          <p:cNvSpPr txBox="1"/>
          <p:nvPr/>
        </p:nvSpPr>
        <p:spPr>
          <a:xfrm>
            <a:off x="2353733" y="232411"/>
            <a:ext cx="6969760" cy="451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3"/>
              </a:lnSpc>
            </a:pPr>
            <a:r>
              <a:rPr lang="en-US" sz="2986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Bäume gestern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42160" y="4525482"/>
            <a:ext cx="9245600" cy="979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4546" lvl="1" indent="-137273">
              <a:lnSpc>
                <a:spcPts val="2560"/>
              </a:lnSpc>
              <a:buFont typeface="Arial"/>
              <a:buChar char="•"/>
            </a:pP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Forstpolizei-Gesetz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von 1876</a:t>
            </a:r>
          </a:p>
          <a:p>
            <a:pPr marL="274546" lvl="1" indent="-137273">
              <a:lnSpc>
                <a:spcPts val="2560"/>
              </a:lnSpc>
              <a:buFont typeface="Arial"/>
              <a:buChar char="•"/>
            </a:pP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Aufforstungen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gleichförmig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Reinbestände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oft Fichte; bis ca. 1970</a:t>
            </a:r>
          </a:p>
          <a:p>
            <a:pPr marL="274546" lvl="1" indent="-137273">
              <a:lnSpc>
                <a:spcPts val="2560"/>
              </a:lnSpc>
              <a:buFont typeface="Arial"/>
              <a:buChar char="•"/>
            </a:pP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Reduktion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der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Beweidung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→ oft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spontane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Wiederbewaldung</a:t>
            </a: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145521" y="7038382"/>
            <a:ext cx="187523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5601" y="0"/>
            <a:ext cx="8867987" cy="1066800"/>
          </a:xfrm>
          <a:custGeom>
            <a:avLst/>
            <a:gdLst/>
            <a:ahLst/>
            <a:cxnLst/>
            <a:rect l="l" t="t" r="r" b="b"/>
            <a:pathLst>
              <a:path w="8867987" h="1066800">
                <a:moveTo>
                  <a:pt x="0" y="0"/>
                </a:moveTo>
                <a:lnTo>
                  <a:pt x="8867987" y="0"/>
                </a:lnTo>
                <a:lnTo>
                  <a:pt x="8867987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 r="-7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3" name="Group 3"/>
          <p:cNvGrpSpPr/>
          <p:nvPr/>
        </p:nvGrpSpPr>
        <p:grpSpPr>
          <a:xfrm>
            <a:off x="8722361" y="0"/>
            <a:ext cx="1463040" cy="1068494"/>
            <a:chOff x="0" y="0"/>
            <a:chExt cx="1950720" cy="14246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50720" cy="1424686"/>
            </a:xfrm>
            <a:custGeom>
              <a:avLst/>
              <a:gdLst/>
              <a:ahLst/>
              <a:cxnLst/>
              <a:rect l="l" t="t" r="r" b="b"/>
              <a:pathLst>
                <a:path w="1950720" h="1424686">
                  <a:moveTo>
                    <a:pt x="0" y="0"/>
                  </a:moveTo>
                  <a:lnTo>
                    <a:pt x="1950720" y="0"/>
                  </a:lnTo>
                  <a:lnTo>
                    <a:pt x="1950720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89998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80320" y="0"/>
            <a:ext cx="345440" cy="1068494"/>
            <a:chOff x="0" y="0"/>
            <a:chExt cx="460587" cy="14246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0629" cy="1424686"/>
            </a:xfrm>
            <a:custGeom>
              <a:avLst/>
              <a:gdLst/>
              <a:ahLst/>
              <a:cxnLst/>
              <a:rect l="l" t="t" r="r" b="b"/>
              <a:pathLst>
                <a:path w="460629" h="1424686">
                  <a:moveTo>
                    <a:pt x="0" y="0"/>
                  </a:moveTo>
                  <a:lnTo>
                    <a:pt x="460629" y="0"/>
                  </a:lnTo>
                  <a:lnTo>
                    <a:pt x="460629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89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7" name="Freeform 7" descr="O:\FE\FE_internal\Infrastructure\IT\FE Logo\FE (2004-)\Logo FE PC_300dpi_rund.tif"/>
          <p:cNvSpPr/>
          <p:nvPr/>
        </p:nvSpPr>
        <p:spPr>
          <a:xfrm>
            <a:off x="10505440" y="133774"/>
            <a:ext cx="753534" cy="751840"/>
          </a:xfrm>
          <a:custGeom>
            <a:avLst/>
            <a:gdLst/>
            <a:ahLst/>
            <a:cxnLst/>
            <a:rect l="l" t="t" r="r" b="b"/>
            <a:pathLst>
              <a:path w="753534" h="751840">
                <a:moveTo>
                  <a:pt x="0" y="0"/>
                </a:moveTo>
                <a:lnTo>
                  <a:pt x="753534" y="0"/>
                </a:lnTo>
                <a:lnTo>
                  <a:pt x="753534" y="751840"/>
                </a:lnTo>
                <a:lnTo>
                  <a:pt x="0" y="7518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25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8" name="TextBox 8"/>
          <p:cNvSpPr txBox="1"/>
          <p:nvPr/>
        </p:nvSpPr>
        <p:spPr>
          <a:xfrm>
            <a:off x="8193199" y="1061675"/>
            <a:ext cx="2005428" cy="312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0"/>
              </a:lnSpc>
            </a:pPr>
            <a: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Balsthal heute</a:t>
            </a:r>
          </a:p>
        </p:txBody>
      </p:sp>
      <p:sp>
        <p:nvSpPr>
          <p:cNvPr id="9" name="Freeform 9"/>
          <p:cNvSpPr/>
          <p:nvPr/>
        </p:nvSpPr>
        <p:spPr>
          <a:xfrm>
            <a:off x="1625601" y="1073996"/>
            <a:ext cx="6476159" cy="3014300"/>
          </a:xfrm>
          <a:custGeom>
            <a:avLst/>
            <a:gdLst/>
            <a:ahLst/>
            <a:cxnLst/>
            <a:rect l="l" t="t" r="r" b="b"/>
            <a:pathLst>
              <a:path w="6476159" h="3014300">
                <a:moveTo>
                  <a:pt x="0" y="0"/>
                </a:moveTo>
                <a:lnTo>
                  <a:pt x="6476159" y="0"/>
                </a:lnTo>
                <a:lnTo>
                  <a:pt x="6476159" y="3014299"/>
                </a:lnTo>
                <a:lnTo>
                  <a:pt x="0" y="30142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350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0" name="TextBox 10"/>
          <p:cNvSpPr txBox="1"/>
          <p:nvPr/>
        </p:nvSpPr>
        <p:spPr>
          <a:xfrm>
            <a:off x="2353733" y="232411"/>
            <a:ext cx="6969760" cy="451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3"/>
              </a:lnSpc>
            </a:pPr>
            <a:r>
              <a:rPr lang="en-US" sz="2986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Bäume heute</a:t>
            </a:r>
          </a:p>
        </p:txBody>
      </p:sp>
      <p:sp>
        <p:nvSpPr>
          <p:cNvPr id="11" name="Freeform 11"/>
          <p:cNvSpPr/>
          <p:nvPr/>
        </p:nvSpPr>
        <p:spPr>
          <a:xfrm>
            <a:off x="1625601" y="4104732"/>
            <a:ext cx="4095153" cy="2916507"/>
          </a:xfrm>
          <a:custGeom>
            <a:avLst/>
            <a:gdLst/>
            <a:ahLst/>
            <a:cxnLst/>
            <a:rect l="l" t="t" r="r" b="b"/>
            <a:pathLst>
              <a:path w="4095153" h="2916507">
                <a:moveTo>
                  <a:pt x="0" y="0"/>
                </a:moveTo>
                <a:lnTo>
                  <a:pt x="4095153" y="0"/>
                </a:lnTo>
                <a:lnTo>
                  <a:pt x="4095153" y="2916506"/>
                </a:lnTo>
                <a:lnTo>
                  <a:pt x="0" y="29165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2" name="TextBox 12"/>
          <p:cNvSpPr txBox="1"/>
          <p:nvPr/>
        </p:nvSpPr>
        <p:spPr>
          <a:xfrm>
            <a:off x="4044610" y="7054819"/>
            <a:ext cx="1708578" cy="156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80"/>
              </a:lnSpc>
            </a:pPr>
            <a:r>
              <a:rPr lang="en-US" sz="10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LFI5 (</a:t>
            </a:r>
            <a:r>
              <a:rPr lang="en-US" sz="1066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 tooltip="http://www.lfi.ch/"/>
              </a:rPr>
              <a:t>www.lfi.ch</a:t>
            </a:r>
            <a:r>
              <a:rPr lang="en-US" sz="10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18.8.2024)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210277" y="4370780"/>
            <a:ext cx="4737755" cy="2352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4546" lvl="1" indent="-137273">
              <a:lnSpc>
                <a:spcPts val="2560"/>
              </a:lnSpc>
              <a:buFont typeface="Arial"/>
              <a:buChar char="•"/>
            </a:pP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Verjüngung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vielen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Beständen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dringend</a:t>
            </a: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  <a:buFont typeface="Arial"/>
              <a:buChar char="•"/>
            </a:pP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Ungünstige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Artenzusammensetzung</a:t>
            </a: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(Fi ↑, Ta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fehlt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oft)</a:t>
            </a:r>
          </a:p>
          <a:p>
            <a:pPr marL="274546" lvl="1" indent="-137273">
              <a:lnSpc>
                <a:spcPts val="2560"/>
              </a:lnSpc>
            </a:pP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  <a:buFont typeface="Arial"/>
              <a:buChar char="•"/>
            </a:pP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Die </a:t>
            </a:r>
            <a:r>
              <a:rPr lang="en-US" sz="2133" dirty="0" err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heutigen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Förster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sind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für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diese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Entwicklung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nicht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verantwortlich</a:t>
            </a: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3764226" y="4231815"/>
            <a:ext cx="1991360" cy="1542034"/>
            <a:chOff x="0" y="0"/>
            <a:chExt cx="2655147" cy="205604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655189" cy="2056130"/>
            </a:xfrm>
            <a:custGeom>
              <a:avLst/>
              <a:gdLst/>
              <a:ahLst/>
              <a:cxnLst/>
              <a:rect l="l" t="t" r="r" b="b"/>
              <a:pathLst>
                <a:path w="2655189" h="2056130">
                  <a:moveTo>
                    <a:pt x="0" y="1028065"/>
                  </a:moveTo>
                  <a:cubicBezTo>
                    <a:pt x="0" y="454152"/>
                    <a:pt x="601345" y="0"/>
                    <a:pt x="1327531" y="0"/>
                  </a:cubicBezTo>
                  <a:cubicBezTo>
                    <a:pt x="2053717" y="0"/>
                    <a:pt x="2655189" y="454152"/>
                    <a:pt x="2655189" y="1028065"/>
                  </a:cubicBezTo>
                  <a:lnTo>
                    <a:pt x="2628138" y="1028065"/>
                  </a:lnTo>
                  <a:lnTo>
                    <a:pt x="2655189" y="1028065"/>
                  </a:lnTo>
                  <a:cubicBezTo>
                    <a:pt x="2655189" y="1601978"/>
                    <a:pt x="2053844" y="2056130"/>
                    <a:pt x="1327658" y="2056130"/>
                  </a:cubicBezTo>
                  <a:lnTo>
                    <a:pt x="1327658" y="2029079"/>
                  </a:lnTo>
                  <a:lnTo>
                    <a:pt x="1327658" y="2056130"/>
                  </a:lnTo>
                  <a:cubicBezTo>
                    <a:pt x="601345" y="2056003"/>
                    <a:pt x="0" y="1601978"/>
                    <a:pt x="0" y="1028065"/>
                  </a:cubicBezTo>
                  <a:lnTo>
                    <a:pt x="27051" y="1028065"/>
                  </a:lnTo>
                  <a:lnTo>
                    <a:pt x="54229" y="1028065"/>
                  </a:lnTo>
                  <a:lnTo>
                    <a:pt x="27051" y="1028065"/>
                  </a:lnTo>
                  <a:lnTo>
                    <a:pt x="0" y="1028065"/>
                  </a:lnTo>
                  <a:moveTo>
                    <a:pt x="54229" y="1028065"/>
                  </a:moveTo>
                  <a:cubicBezTo>
                    <a:pt x="54229" y="1043051"/>
                    <a:pt x="42037" y="1055116"/>
                    <a:pt x="27178" y="1055116"/>
                  </a:cubicBezTo>
                  <a:cubicBezTo>
                    <a:pt x="12319" y="1055116"/>
                    <a:pt x="0" y="1042924"/>
                    <a:pt x="0" y="1028065"/>
                  </a:cubicBezTo>
                  <a:cubicBezTo>
                    <a:pt x="0" y="1013206"/>
                    <a:pt x="12192" y="1001014"/>
                    <a:pt x="27051" y="1001014"/>
                  </a:cubicBezTo>
                  <a:cubicBezTo>
                    <a:pt x="41910" y="1001014"/>
                    <a:pt x="54102" y="1013206"/>
                    <a:pt x="54102" y="1028065"/>
                  </a:cubicBezTo>
                  <a:cubicBezTo>
                    <a:pt x="54102" y="1559687"/>
                    <a:pt x="617220" y="2001901"/>
                    <a:pt x="1327531" y="2001901"/>
                  </a:cubicBezTo>
                  <a:cubicBezTo>
                    <a:pt x="2037842" y="2001901"/>
                    <a:pt x="2600960" y="1559687"/>
                    <a:pt x="2600960" y="1028065"/>
                  </a:cubicBezTo>
                  <a:cubicBezTo>
                    <a:pt x="2600960" y="496443"/>
                    <a:pt x="2037842" y="54229"/>
                    <a:pt x="1327531" y="54229"/>
                  </a:cubicBezTo>
                  <a:lnTo>
                    <a:pt x="1327531" y="27051"/>
                  </a:lnTo>
                  <a:lnTo>
                    <a:pt x="1327531" y="54229"/>
                  </a:lnTo>
                  <a:cubicBezTo>
                    <a:pt x="617220" y="54229"/>
                    <a:pt x="54229" y="496316"/>
                    <a:pt x="54229" y="1028065"/>
                  </a:cubicBez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480833" y="4319667"/>
            <a:ext cx="580064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47"/>
              </a:lnSpc>
            </a:pPr>
            <a:r>
              <a:rPr lang="en-US" sz="1706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&gt;50%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145521" y="7038382"/>
            <a:ext cx="187523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5601" y="0"/>
            <a:ext cx="8867987" cy="1066800"/>
          </a:xfrm>
          <a:custGeom>
            <a:avLst/>
            <a:gdLst/>
            <a:ahLst/>
            <a:cxnLst/>
            <a:rect l="l" t="t" r="r" b="b"/>
            <a:pathLst>
              <a:path w="8867987" h="1066800">
                <a:moveTo>
                  <a:pt x="0" y="0"/>
                </a:moveTo>
                <a:lnTo>
                  <a:pt x="8867987" y="0"/>
                </a:lnTo>
                <a:lnTo>
                  <a:pt x="8867987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 r="-7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3" name="Group 3"/>
          <p:cNvGrpSpPr/>
          <p:nvPr/>
        </p:nvGrpSpPr>
        <p:grpSpPr>
          <a:xfrm>
            <a:off x="8722361" y="0"/>
            <a:ext cx="1463040" cy="1068494"/>
            <a:chOff x="0" y="0"/>
            <a:chExt cx="1950720" cy="14246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50720" cy="1424686"/>
            </a:xfrm>
            <a:custGeom>
              <a:avLst/>
              <a:gdLst/>
              <a:ahLst/>
              <a:cxnLst/>
              <a:rect l="l" t="t" r="r" b="b"/>
              <a:pathLst>
                <a:path w="1950720" h="1424686">
                  <a:moveTo>
                    <a:pt x="0" y="0"/>
                  </a:moveTo>
                  <a:lnTo>
                    <a:pt x="1950720" y="0"/>
                  </a:lnTo>
                  <a:lnTo>
                    <a:pt x="1950720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89998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80320" y="0"/>
            <a:ext cx="345440" cy="1068494"/>
            <a:chOff x="0" y="0"/>
            <a:chExt cx="460587" cy="14246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0629" cy="1424686"/>
            </a:xfrm>
            <a:custGeom>
              <a:avLst/>
              <a:gdLst/>
              <a:ahLst/>
              <a:cxnLst/>
              <a:rect l="l" t="t" r="r" b="b"/>
              <a:pathLst>
                <a:path w="460629" h="1424686">
                  <a:moveTo>
                    <a:pt x="0" y="0"/>
                  </a:moveTo>
                  <a:lnTo>
                    <a:pt x="460629" y="0"/>
                  </a:lnTo>
                  <a:lnTo>
                    <a:pt x="460629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89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7" name="Freeform 7" descr="O:\FE\FE_internal\Infrastructure\IT\FE Logo\FE (2004-)\Logo FE PC_300dpi_rund.tif"/>
          <p:cNvSpPr/>
          <p:nvPr/>
        </p:nvSpPr>
        <p:spPr>
          <a:xfrm>
            <a:off x="10505440" y="133774"/>
            <a:ext cx="753534" cy="751840"/>
          </a:xfrm>
          <a:custGeom>
            <a:avLst/>
            <a:gdLst/>
            <a:ahLst/>
            <a:cxnLst/>
            <a:rect l="l" t="t" r="r" b="b"/>
            <a:pathLst>
              <a:path w="753534" h="751840">
                <a:moveTo>
                  <a:pt x="0" y="0"/>
                </a:moveTo>
                <a:lnTo>
                  <a:pt x="753534" y="0"/>
                </a:lnTo>
                <a:lnTo>
                  <a:pt x="753534" y="751840"/>
                </a:lnTo>
                <a:lnTo>
                  <a:pt x="0" y="7518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25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8" name="TextBox 8"/>
          <p:cNvSpPr txBox="1"/>
          <p:nvPr/>
        </p:nvSpPr>
        <p:spPr>
          <a:xfrm>
            <a:off x="11145521" y="7038382"/>
            <a:ext cx="187523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65999" y="1050716"/>
            <a:ext cx="3495710" cy="645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0"/>
              </a:lnSpc>
            </a:pPr>
            <a: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Jagdstrecke Auerhuhn,</a:t>
            </a:r>
          </a:p>
          <a:p>
            <a:pPr>
              <a:lnSpc>
                <a:spcPts val="2560"/>
              </a:lnSpc>
            </a:pPr>
            <a: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Ende 19. Jahrhundert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353733" y="232411"/>
            <a:ext cx="6969760" cy="451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3"/>
              </a:lnSpc>
            </a:pPr>
            <a:r>
              <a:rPr lang="en-US" sz="2986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(Schalen-)Wild gestern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42160" y="5018635"/>
            <a:ext cx="9245600" cy="1312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4546" lvl="1" indent="-137273">
              <a:lnSpc>
                <a:spcPts val="2560"/>
              </a:lnSpc>
              <a:buFont typeface="Arial"/>
              <a:buChar char="•"/>
            </a:pP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19.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Jahrhundert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alle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Schalenwild-Arten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nahezu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oder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ganz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ausgerottet</a:t>
            </a: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  <a:buFont typeface="Arial"/>
              <a:buChar char="•"/>
            </a:pP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1875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Bundesgesetz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über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die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Jagd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und den Schutz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wildlebender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Säugetiere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und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Vögel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(JSG)</a:t>
            </a:r>
          </a:p>
          <a:p>
            <a:pPr marL="274546" lvl="1" indent="-137273">
              <a:lnSpc>
                <a:spcPts val="2560"/>
              </a:lnSpc>
              <a:buFont typeface="Arial"/>
              <a:buChar char="•"/>
            </a:pP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u.a.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Einrichtung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von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Jagdbanngebieten</a:t>
            </a: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625601" y="1073994"/>
            <a:ext cx="4748959" cy="3518745"/>
          </a:xfrm>
          <a:custGeom>
            <a:avLst/>
            <a:gdLst/>
            <a:ahLst/>
            <a:cxnLst/>
            <a:rect l="l" t="t" r="r" b="b"/>
            <a:pathLst>
              <a:path w="4748959" h="3518745">
                <a:moveTo>
                  <a:pt x="0" y="0"/>
                </a:moveTo>
                <a:lnTo>
                  <a:pt x="4748959" y="0"/>
                </a:lnTo>
                <a:lnTo>
                  <a:pt x="4748959" y="3518744"/>
                </a:lnTo>
                <a:lnTo>
                  <a:pt x="0" y="35187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32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3" name="TextBox 13"/>
          <p:cNvSpPr txBox="1"/>
          <p:nvPr/>
        </p:nvSpPr>
        <p:spPr>
          <a:xfrm>
            <a:off x="6422164" y="4380515"/>
            <a:ext cx="1959929" cy="156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80"/>
              </a:lnSpc>
            </a:pPr>
            <a:r>
              <a:rPr lang="en-US" sz="10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K. Bollmann (Vorlesung ETHZ)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5601" y="0"/>
            <a:ext cx="8867987" cy="1066800"/>
          </a:xfrm>
          <a:custGeom>
            <a:avLst/>
            <a:gdLst/>
            <a:ahLst/>
            <a:cxnLst/>
            <a:rect l="l" t="t" r="r" b="b"/>
            <a:pathLst>
              <a:path w="8867987" h="1066800">
                <a:moveTo>
                  <a:pt x="0" y="0"/>
                </a:moveTo>
                <a:lnTo>
                  <a:pt x="8867987" y="0"/>
                </a:lnTo>
                <a:lnTo>
                  <a:pt x="8867987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 r="-7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3" name="Group 3"/>
          <p:cNvGrpSpPr/>
          <p:nvPr/>
        </p:nvGrpSpPr>
        <p:grpSpPr>
          <a:xfrm>
            <a:off x="8722361" y="0"/>
            <a:ext cx="1463040" cy="1068494"/>
            <a:chOff x="0" y="0"/>
            <a:chExt cx="1950720" cy="14246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50720" cy="1424686"/>
            </a:xfrm>
            <a:custGeom>
              <a:avLst/>
              <a:gdLst/>
              <a:ahLst/>
              <a:cxnLst/>
              <a:rect l="l" t="t" r="r" b="b"/>
              <a:pathLst>
                <a:path w="1950720" h="1424686">
                  <a:moveTo>
                    <a:pt x="0" y="0"/>
                  </a:moveTo>
                  <a:lnTo>
                    <a:pt x="1950720" y="0"/>
                  </a:lnTo>
                  <a:lnTo>
                    <a:pt x="1950720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89998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80320" y="0"/>
            <a:ext cx="345440" cy="1068494"/>
            <a:chOff x="0" y="0"/>
            <a:chExt cx="460587" cy="14246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0629" cy="1424686"/>
            </a:xfrm>
            <a:custGeom>
              <a:avLst/>
              <a:gdLst/>
              <a:ahLst/>
              <a:cxnLst/>
              <a:rect l="l" t="t" r="r" b="b"/>
              <a:pathLst>
                <a:path w="460629" h="1424686">
                  <a:moveTo>
                    <a:pt x="0" y="0"/>
                  </a:moveTo>
                  <a:lnTo>
                    <a:pt x="460629" y="0"/>
                  </a:lnTo>
                  <a:lnTo>
                    <a:pt x="460629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89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7" name="Freeform 7" descr="O:\FE\FE_internal\Infrastructure\IT\FE Logo\FE (2004-)\Logo FE PC_300dpi_rund.tif"/>
          <p:cNvSpPr/>
          <p:nvPr/>
        </p:nvSpPr>
        <p:spPr>
          <a:xfrm>
            <a:off x="10505440" y="133774"/>
            <a:ext cx="753534" cy="751840"/>
          </a:xfrm>
          <a:custGeom>
            <a:avLst/>
            <a:gdLst/>
            <a:ahLst/>
            <a:cxnLst/>
            <a:rect l="l" t="t" r="r" b="b"/>
            <a:pathLst>
              <a:path w="753534" h="751840">
                <a:moveTo>
                  <a:pt x="0" y="0"/>
                </a:moveTo>
                <a:lnTo>
                  <a:pt x="753534" y="0"/>
                </a:lnTo>
                <a:lnTo>
                  <a:pt x="753534" y="751840"/>
                </a:lnTo>
                <a:lnTo>
                  <a:pt x="0" y="7518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25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8" name="TextBox 8"/>
          <p:cNvSpPr txBox="1"/>
          <p:nvPr/>
        </p:nvSpPr>
        <p:spPr>
          <a:xfrm>
            <a:off x="2353733" y="232411"/>
            <a:ext cx="6969760" cy="451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3"/>
              </a:lnSpc>
            </a:pPr>
            <a:r>
              <a:rPr lang="en-US" sz="2986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Schalenwild heute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63954" y="5568590"/>
            <a:ext cx="8630364" cy="1500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7091" lvl="1" indent="-123546">
              <a:lnSpc>
                <a:spcPts val="2304"/>
              </a:lnSpc>
              <a:spcAft>
                <a:spcPts val="1000"/>
              </a:spcAft>
              <a:buFont typeface="Arial"/>
              <a:buChar char="•"/>
            </a:pPr>
            <a:r>
              <a:rPr lang="en-US" sz="19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92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sehr</a:t>
            </a:r>
            <a:r>
              <a:rPr lang="en-US" sz="19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92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hohe</a:t>
            </a:r>
            <a:r>
              <a:rPr lang="en-US" sz="19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Bestände</a:t>
            </a:r>
            <a:r>
              <a:rPr lang="en-US" sz="19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92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verjüngungsökologisch</a:t>
            </a:r>
            <a:r>
              <a:rPr lang="en-US" sz="19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 </a:t>
            </a:r>
            <a:r>
              <a:rPr lang="en-US" sz="192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vielen</a:t>
            </a:r>
            <a:r>
              <a:rPr lang="en-US" sz="19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Orten</a:t>
            </a:r>
            <a:r>
              <a:rPr lang="en-US" sz="19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kritisch</a:t>
            </a:r>
            <a:endParaRPr lang="en-US" sz="192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2182" lvl="1" indent="-96091">
              <a:lnSpc>
                <a:spcPts val="1791"/>
              </a:lnSpc>
              <a:spcAft>
                <a:spcPts val="1000"/>
              </a:spcAft>
            </a:pPr>
            <a:r>
              <a:rPr lang="en-US" sz="149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(de </a:t>
            </a:r>
            <a:r>
              <a:rPr lang="en-US" sz="149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Calesta</a:t>
            </a:r>
            <a:r>
              <a:rPr lang="en-US" sz="149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&amp; Stout 1997; de </a:t>
            </a:r>
            <a:r>
              <a:rPr lang="en-US" sz="149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Calesta</a:t>
            </a:r>
            <a:r>
              <a:rPr lang="en-US" sz="149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2017)</a:t>
            </a:r>
          </a:p>
          <a:p>
            <a:pPr marL="247091" lvl="1" indent="-123546">
              <a:lnSpc>
                <a:spcPts val="2304"/>
              </a:lnSpc>
              <a:spcAft>
                <a:spcPts val="1000"/>
              </a:spcAft>
              <a:buFont typeface="Arial"/>
              <a:buChar char="•"/>
            </a:pPr>
            <a:r>
              <a:rPr lang="en-US" sz="192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Jagd</a:t>
            </a:r>
            <a:r>
              <a:rPr lang="en-US" sz="19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ist</a:t>
            </a:r>
            <a:r>
              <a:rPr lang="en-US" sz="19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essenziell</a:t>
            </a:r>
            <a:r>
              <a:rPr lang="en-US" sz="19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da (</a:t>
            </a:r>
            <a:r>
              <a:rPr lang="en-US" sz="192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sehr</a:t>
            </a:r>
            <a:r>
              <a:rPr lang="en-US" sz="19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92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wenig</a:t>
            </a:r>
            <a:r>
              <a:rPr lang="en-US" sz="19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Karnivore</a:t>
            </a:r>
            <a:endParaRPr lang="en-US" sz="192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7091" lvl="1" indent="-123546">
              <a:lnSpc>
                <a:spcPts val="2304"/>
              </a:lnSpc>
              <a:spcAft>
                <a:spcPts val="1000"/>
              </a:spcAft>
              <a:buFont typeface="Arial"/>
              <a:buChar char="•"/>
            </a:pPr>
            <a:r>
              <a:rPr lang="en-US" sz="19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Die </a:t>
            </a:r>
            <a:r>
              <a:rPr lang="en-US" sz="1920" dirty="0" err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heutigen</a:t>
            </a:r>
            <a:r>
              <a:rPr lang="en-US" sz="19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Jäger</a:t>
            </a:r>
            <a:r>
              <a:rPr lang="en-US" sz="19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sind</a:t>
            </a:r>
            <a:r>
              <a:rPr lang="en-US" sz="19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für </a:t>
            </a:r>
            <a:r>
              <a:rPr lang="en-US" sz="192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diese</a:t>
            </a:r>
            <a:r>
              <a:rPr lang="en-US" sz="19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Entwicklung</a:t>
            </a:r>
            <a:r>
              <a:rPr lang="en-US" sz="19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nicht</a:t>
            </a:r>
            <a:r>
              <a:rPr lang="en-US" sz="192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2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verantwortlich</a:t>
            </a:r>
            <a:endParaRPr lang="en-US" sz="192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2854994" y="1407241"/>
            <a:ext cx="6485809" cy="3680868"/>
          </a:xfrm>
          <a:custGeom>
            <a:avLst/>
            <a:gdLst/>
            <a:ahLst/>
            <a:cxnLst/>
            <a:rect l="l" t="t" r="r" b="b"/>
            <a:pathLst>
              <a:path w="6485809" h="3680868">
                <a:moveTo>
                  <a:pt x="0" y="0"/>
                </a:moveTo>
                <a:lnTo>
                  <a:pt x="6485809" y="0"/>
                </a:lnTo>
                <a:lnTo>
                  <a:pt x="6485809" y="3680868"/>
                </a:lnTo>
                <a:lnTo>
                  <a:pt x="0" y="36808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1" name="TextBox 11"/>
          <p:cNvSpPr txBox="1"/>
          <p:nvPr/>
        </p:nvSpPr>
        <p:spPr>
          <a:xfrm>
            <a:off x="5786268" y="5105255"/>
            <a:ext cx="3526170" cy="156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80"/>
              </a:lnSpc>
            </a:pPr>
            <a:r>
              <a:rPr lang="en-US" sz="10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Jagdstatistik Schweiz, BfS / D. Böhi TG (Vorlesung ETHZ)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145521" y="7038382"/>
            <a:ext cx="187523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5601" y="0"/>
            <a:ext cx="8867987" cy="1066800"/>
          </a:xfrm>
          <a:custGeom>
            <a:avLst/>
            <a:gdLst/>
            <a:ahLst/>
            <a:cxnLst/>
            <a:rect l="l" t="t" r="r" b="b"/>
            <a:pathLst>
              <a:path w="8867987" h="1066800">
                <a:moveTo>
                  <a:pt x="0" y="0"/>
                </a:moveTo>
                <a:lnTo>
                  <a:pt x="8867987" y="0"/>
                </a:lnTo>
                <a:lnTo>
                  <a:pt x="8867987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 r="-7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3" name="Group 3"/>
          <p:cNvGrpSpPr/>
          <p:nvPr/>
        </p:nvGrpSpPr>
        <p:grpSpPr>
          <a:xfrm>
            <a:off x="8722361" y="0"/>
            <a:ext cx="1463040" cy="1068494"/>
            <a:chOff x="0" y="0"/>
            <a:chExt cx="1950720" cy="14246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50720" cy="1424686"/>
            </a:xfrm>
            <a:custGeom>
              <a:avLst/>
              <a:gdLst/>
              <a:ahLst/>
              <a:cxnLst/>
              <a:rect l="l" t="t" r="r" b="b"/>
              <a:pathLst>
                <a:path w="1950720" h="1424686">
                  <a:moveTo>
                    <a:pt x="0" y="0"/>
                  </a:moveTo>
                  <a:lnTo>
                    <a:pt x="1950720" y="0"/>
                  </a:lnTo>
                  <a:lnTo>
                    <a:pt x="1950720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89998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80320" y="0"/>
            <a:ext cx="345440" cy="1068494"/>
            <a:chOff x="0" y="0"/>
            <a:chExt cx="460587" cy="14246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0629" cy="1424686"/>
            </a:xfrm>
            <a:custGeom>
              <a:avLst/>
              <a:gdLst/>
              <a:ahLst/>
              <a:cxnLst/>
              <a:rect l="l" t="t" r="r" b="b"/>
              <a:pathLst>
                <a:path w="460629" h="1424686">
                  <a:moveTo>
                    <a:pt x="0" y="0"/>
                  </a:moveTo>
                  <a:lnTo>
                    <a:pt x="460629" y="0"/>
                  </a:lnTo>
                  <a:lnTo>
                    <a:pt x="460629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89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7" name="Freeform 7" descr="O:\FE\FE_internal\Infrastructure\IT\FE Logo\FE (2004-)\Logo FE PC_300dpi_rund.tif"/>
          <p:cNvSpPr/>
          <p:nvPr/>
        </p:nvSpPr>
        <p:spPr>
          <a:xfrm>
            <a:off x="10505440" y="133774"/>
            <a:ext cx="753534" cy="751840"/>
          </a:xfrm>
          <a:custGeom>
            <a:avLst/>
            <a:gdLst/>
            <a:ahLst/>
            <a:cxnLst/>
            <a:rect l="l" t="t" r="r" b="b"/>
            <a:pathLst>
              <a:path w="753534" h="751840">
                <a:moveTo>
                  <a:pt x="0" y="0"/>
                </a:moveTo>
                <a:lnTo>
                  <a:pt x="753534" y="0"/>
                </a:lnTo>
                <a:lnTo>
                  <a:pt x="753534" y="751840"/>
                </a:lnTo>
                <a:lnTo>
                  <a:pt x="0" y="7518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25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8" name="TextBox 8"/>
          <p:cNvSpPr txBox="1"/>
          <p:nvPr/>
        </p:nvSpPr>
        <p:spPr>
          <a:xfrm>
            <a:off x="2353733" y="232411"/>
            <a:ext cx="6969760" cy="451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3"/>
              </a:lnSpc>
            </a:pPr>
            <a:r>
              <a:rPr lang="en-US" sz="2986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Förster-Wünsche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42160" y="1193553"/>
            <a:ext cx="9042400" cy="598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4546" lvl="1" indent="-137273">
              <a:lnSpc>
                <a:spcPts val="2560"/>
              </a:lnSpc>
              <a:buFont typeface="Arial"/>
              <a:buChar char="•"/>
            </a:pP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Einfache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Verjüngungs-Einleitung</a:t>
            </a: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ts val="2559"/>
              </a:lnSpc>
            </a:pP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ts val="2559"/>
              </a:lnSpc>
            </a:pP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ts val="2559"/>
              </a:lnSpc>
            </a:pP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  <a:buFont typeface="Arial"/>
              <a:buChar char="•"/>
            </a:pP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Vorverjüngung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zur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Erhöhung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der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Resilienz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der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Bestände</a:t>
            </a: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Verjüngung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braucht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Zeit (≈ Geduld). Aber: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Probleme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seit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≈1970</a:t>
            </a:r>
          </a:p>
        </p:txBody>
      </p:sp>
      <p:sp>
        <p:nvSpPr>
          <p:cNvPr id="10" name="Freeform 10"/>
          <p:cNvSpPr/>
          <p:nvPr/>
        </p:nvSpPr>
        <p:spPr>
          <a:xfrm>
            <a:off x="2359856" y="1629831"/>
            <a:ext cx="2308608" cy="4167541"/>
          </a:xfrm>
          <a:custGeom>
            <a:avLst/>
            <a:gdLst/>
            <a:ahLst/>
            <a:cxnLst/>
            <a:rect l="l" t="t" r="r" b="b"/>
            <a:pathLst>
              <a:path w="2308608" h="4167541">
                <a:moveTo>
                  <a:pt x="0" y="0"/>
                </a:moveTo>
                <a:lnTo>
                  <a:pt x="2308608" y="0"/>
                </a:lnTo>
                <a:lnTo>
                  <a:pt x="2308608" y="4167542"/>
                </a:lnTo>
                <a:lnTo>
                  <a:pt x="0" y="41675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51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1" name="Freeform 11"/>
          <p:cNvSpPr/>
          <p:nvPr/>
        </p:nvSpPr>
        <p:spPr>
          <a:xfrm>
            <a:off x="4663011" y="1629831"/>
            <a:ext cx="4292358" cy="4167541"/>
          </a:xfrm>
          <a:custGeom>
            <a:avLst/>
            <a:gdLst/>
            <a:ahLst/>
            <a:cxnLst/>
            <a:rect l="l" t="t" r="r" b="b"/>
            <a:pathLst>
              <a:path w="4292358" h="4167541">
                <a:moveTo>
                  <a:pt x="0" y="0"/>
                </a:moveTo>
                <a:lnTo>
                  <a:pt x="4292359" y="0"/>
                </a:lnTo>
                <a:lnTo>
                  <a:pt x="4292359" y="4167542"/>
                </a:lnTo>
                <a:lnTo>
                  <a:pt x="0" y="41675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8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2" name="Freeform 12"/>
          <p:cNvSpPr/>
          <p:nvPr/>
        </p:nvSpPr>
        <p:spPr>
          <a:xfrm>
            <a:off x="7563077" y="1070912"/>
            <a:ext cx="3820138" cy="2863407"/>
          </a:xfrm>
          <a:custGeom>
            <a:avLst/>
            <a:gdLst/>
            <a:ahLst/>
            <a:cxnLst/>
            <a:rect l="l" t="t" r="r" b="b"/>
            <a:pathLst>
              <a:path w="3820138" h="2863407">
                <a:moveTo>
                  <a:pt x="0" y="0"/>
                </a:moveTo>
                <a:lnTo>
                  <a:pt x="3820138" y="0"/>
                </a:lnTo>
                <a:lnTo>
                  <a:pt x="3820138" y="2863407"/>
                </a:lnTo>
                <a:lnTo>
                  <a:pt x="0" y="28634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" b="-4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3" name="TextBox 13"/>
          <p:cNvSpPr txBox="1"/>
          <p:nvPr/>
        </p:nvSpPr>
        <p:spPr>
          <a:xfrm>
            <a:off x="11145521" y="7038382"/>
            <a:ext cx="187523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5601" y="0"/>
            <a:ext cx="8867987" cy="1066800"/>
          </a:xfrm>
          <a:custGeom>
            <a:avLst/>
            <a:gdLst/>
            <a:ahLst/>
            <a:cxnLst/>
            <a:rect l="l" t="t" r="r" b="b"/>
            <a:pathLst>
              <a:path w="8867987" h="1066800">
                <a:moveTo>
                  <a:pt x="0" y="0"/>
                </a:moveTo>
                <a:lnTo>
                  <a:pt x="8867987" y="0"/>
                </a:lnTo>
                <a:lnTo>
                  <a:pt x="8867987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 r="-7"/>
            </a:stretch>
          </a:blipFill>
        </p:spPr>
        <p:txBody>
          <a:bodyPr/>
          <a:lstStyle/>
          <a:p>
            <a:endParaRPr lang="de-CH"/>
          </a:p>
        </p:txBody>
      </p:sp>
      <p:grpSp>
        <p:nvGrpSpPr>
          <p:cNvPr id="3" name="Group 3"/>
          <p:cNvGrpSpPr/>
          <p:nvPr/>
        </p:nvGrpSpPr>
        <p:grpSpPr>
          <a:xfrm>
            <a:off x="8722361" y="0"/>
            <a:ext cx="1463040" cy="1068494"/>
            <a:chOff x="0" y="0"/>
            <a:chExt cx="1950720" cy="14246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50720" cy="1424686"/>
            </a:xfrm>
            <a:custGeom>
              <a:avLst/>
              <a:gdLst/>
              <a:ahLst/>
              <a:cxnLst/>
              <a:rect l="l" t="t" r="r" b="b"/>
              <a:pathLst>
                <a:path w="1950720" h="1424686">
                  <a:moveTo>
                    <a:pt x="0" y="0"/>
                  </a:moveTo>
                  <a:lnTo>
                    <a:pt x="1950720" y="0"/>
                  </a:lnTo>
                  <a:lnTo>
                    <a:pt x="1950720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89998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80320" y="0"/>
            <a:ext cx="345440" cy="1068494"/>
            <a:chOff x="0" y="0"/>
            <a:chExt cx="460587" cy="14246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0629" cy="1424686"/>
            </a:xfrm>
            <a:custGeom>
              <a:avLst/>
              <a:gdLst/>
              <a:ahLst/>
              <a:cxnLst/>
              <a:rect l="l" t="t" r="r" b="b"/>
              <a:pathLst>
                <a:path w="460629" h="1424686">
                  <a:moveTo>
                    <a:pt x="0" y="0"/>
                  </a:moveTo>
                  <a:lnTo>
                    <a:pt x="460629" y="0"/>
                  </a:lnTo>
                  <a:lnTo>
                    <a:pt x="460629" y="1424686"/>
                  </a:lnTo>
                  <a:lnTo>
                    <a:pt x="0" y="142468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89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7" name="Freeform 7" descr="O:\FE\FE_internal\Infrastructure\IT\FE Logo\FE (2004-)\Logo FE PC_300dpi_rund.tif"/>
          <p:cNvSpPr/>
          <p:nvPr/>
        </p:nvSpPr>
        <p:spPr>
          <a:xfrm>
            <a:off x="10505440" y="133774"/>
            <a:ext cx="753534" cy="751840"/>
          </a:xfrm>
          <a:custGeom>
            <a:avLst/>
            <a:gdLst/>
            <a:ahLst/>
            <a:cxnLst/>
            <a:rect l="l" t="t" r="r" b="b"/>
            <a:pathLst>
              <a:path w="753534" h="751840">
                <a:moveTo>
                  <a:pt x="0" y="0"/>
                </a:moveTo>
                <a:lnTo>
                  <a:pt x="753534" y="0"/>
                </a:lnTo>
                <a:lnTo>
                  <a:pt x="753534" y="751840"/>
                </a:lnTo>
                <a:lnTo>
                  <a:pt x="0" y="7518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25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8" name="TextBox 8"/>
          <p:cNvSpPr txBox="1"/>
          <p:nvPr/>
        </p:nvSpPr>
        <p:spPr>
          <a:xfrm>
            <a:off x="2353733" y="232411"/>
            <a:ext cx="6969760" cy="451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3"/>
              </a:lnSpc>
            </a:pPr>
            <a:r>
              <a:rPr lang="en-US" sz="2986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Jäger-Wünsche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42160" y="1193554"/>
            <a:ext cx="9042400" cy="564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4546" lvl="1" indent="-137273">
              <a:lnSpc>
                <a:spcPts val="2560"/>
              </a:lnSpc>
              <a:buFont typeface="Arial"/>
              <a:buChar char="•"/>
            </a:pP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Wildbestände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genügend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hoch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so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dass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Jagd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sinnvoll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möglich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ist</a:t>
            </a: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Passen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die (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restriktiven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Jagdvorschriften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zu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den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hohen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Beständen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274546" lvl="1" indent="-137273">
              <a:lnSpc>
                <a:spcPts val="2560"/>
              </a:lnSpc>
              <a:buFont typeface="Arial"/>
              <a:buChar char="•"/>
            </a:pP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Über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die Zeit ±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konstante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Wildbestände</a:t>
            </a: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widerspricht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biologischen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Grundlagen</a:t>
            </a: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ts val="2559"/>
              </a:lnSpc>
            </a:pP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ts val="2559"/>
              </a:lnSpc>
            </a:pP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  <a:buFont typeface="Arial"/>
              <a:buChar char="•"/>
            </a:pP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Wenig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Karnivore</a:t>
            </a: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546" lvl="1" indent="-137273">
              <a:lnSpc>
                <a:spcPts val="2560"/>
              </a:lnSpc>
            </a:pPr>
            <a:endParaRPr lang="en-US" sz="21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2152704" y="2893246"/>
            <a:ext cx="5626842" cy="2553606"/>
          </a:xfrm>
          <a:custGeom>
            <a:avLst/>
            <a:gdLst/>
            <a:ahLst/>
            <a:cxnLst/>
            <a:rect l="l" t="t" r="r" b="b"/>
            <a:pathLst>
              <a:path w="5626842" h="2553606">
                <a:moveTo>
                  <a:pt x="0" y="0"/>
                </a:moveTo>
                <a:lnTo>
                  <a:pt x="5626842" y="0"/>
                </a:lnTo>
                <a:lnTo>
                  <a:pt x="5626842" y="2553606"/>
                </a:lnTo>
                <a:lnTo>
                  <a:pt x="0" y="25536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1" r="-71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1" name="TextBox 11"/>
          <p:cNvSpPr txBox="1"/>
          <p:nvPr/>
        </p:nvSpPr>
        <p:spPr>
          <a:xfrm>
            <a:off x="6325789" y="3566982"/>
            <a:ext cx="841674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Bick (1993)</a:t>
            </a:r>
          </a:p>
        </p:txBody>
      </p:sp>
      <p:sp>
        <p:nvSpPr>
          <p:cNvPr id="12" name="Freeform 12"/>
          <p:cNvSpPr/>
          <p:nvPr/>
        </p:nvSpPr>
        <p:spPr>
          <a:xfrm>
            <a:off x="7368492" y="2224186"/>
            <a:ext cx="3952844" cy="1429548"/>
          </a:xfrm>
          <a:custGeom>
            <a:avLst/>
            <a:gdLst/>
            <a:ahLst/>
            <a:cxnLst/>
            <a:rect l="l" t="t" r="r" b="b"/>
            <a:pathLst>
              <a:path w="3952844" h="1429548">
                <a:moveTo>
                  <a:pt x="0" y="0"/>
                </a:moveTo>
                <a:lnTo>
                  <a:pt x="3952843" y="0"/>
                </a:lnTo>
                <a:lnTo>
                  <a:pt x="3952843" y="1429547"/>
                </a:lnTo>
                <a:lnTo>
                  <a:pt x="0" y="14295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67" b="-167"/>
            </a:stretch>
          </a:blipFill>
        </p:spPr>
        <p:txBody>
          <a:bodyPr/>
          <a:lstStyle/>
          <a:p>
            <a:endParaRPr lang="de-CH"/>
          </a:p>
        </p:txBody>
      </p:sp>
      <p:sp>
        <p:nvSpPr>
          <p:cNvPr id="13" name="TextBox 13"/>
          <p:cNvSpPr txBox="1"/>
          <p:nvPr/>
        </p:nvSpPr>
        <p:spPr>
          <a:xfrm>
            <a:off x="10817559" y="3676791"/>
            <a:ext cx="376590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2009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145521" y="7049341"/>
            <a:ext cx="187523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5"/>
              </a:lnSpc>
            </a:pPr>
            <a:r>
              <a:rPr lang="en-US" sz="127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</Words>
  <Application>Microsoft Office PowerPoint</Application>
  <PresentationFormat>Benutzerdefiniert</PresentationFormat>
  <Paragraphs>150</Paragraphs>
  <Slides>15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 Bold</vt:lpstr>
      <vt:lpstr>Arial Italics</vt:lpstr>
      <vt:lpstr>Arial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Präsentation_Harald_Bugmann_DE.pptx</dc:title>
  <dc:creator>Gafner Bettina</dc:creator>
  <cp:lastModifiedBy>Gafner Bettina</cp:lastModifiedBy>
  <cp:revision>6</cp:revision>
  <dcterms:created xsi:type="dcterms:W3CDTF">2006-08-16T00:00:00Z</dcterms:created>
  <dcterms:modified xsi:type="dcterms:W3CDTF">2024-08-29T16:07:54Z</dcterms:modified>
  <dc:identifier>DAGPN38YgWw</dc:identifier>
</cp:coreProperties>
</file>